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8" r:id="rId3"/>
    <p:sldId id="257" r:id="rId4"/>
    <p:sldId id="258" r:id="rId5"/>
    <p:sldId id="259" r:id="rId6"/>
    <p:sldId id="269" r:id="rId7"/>
    <p:sldId id="260" r:id="rId8"/>
    <p:sldId id="280" r:id="rId9"/>
    <p:sldId id="279" r:id="rId10"/>
    <p:sldId id="261" r:id="rId11"/>
    <p:sldId id="262" r:id="rId12"/>
    <p:sldId id="263" r:id="rId13"/>
    <p:sldId id="264" r:id="rId14"/>
    <p:sldId id="265" r:id="rId15"/>
    <p:sldId id="277" r:id="rId16"/>
    <p:sldId id="270" r:id="rId17"/>
    <p:sldId id="274"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BABD7-C0BA-4C36-A333-B6D13A38D152}"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0AC76-0E85-42EC-9426-FB458DD05F11}" type="slidenum">
              <a:rPr lang="en-US" smtClean="0"/>
              <a:t>‹#›</a:t>
            </a:fld>
            <a:endParaRPr lang="en-US"/>
          </a:p>
        </p:txBody>
      </p:sp>
    </p:spTree>
    <p:extLst>
      <p:ext uri="{BB962C8B-B14F-4D97-AF65-F5344CB8AC3E}">
        <p14:creationId xmlns:p14="http://schemas.microsoft.com/office/powerpoint/2010/main" val="350315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defTabSz="899331">
              <a:defRPr/>
            </a:pPr>
            <a:endParaRPr 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EBB3BD-F315-4565-A989-EB7307AE21BC}" type="datetime1">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354262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C2085-6B91-4629-B767-7EDA966A0002}" type="datetime1">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403231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AD339-F1DB-4853-9A94-ECCD84852159}" type="datetime1">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21102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8597D-F148-4388-930C-594C60F36D8F}" type="datetime1">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355204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6F621-1AC8-403B-99A9-512E4953A4DB}" type="datetime1">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400587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E28B32-3711-40EE-B4A2-54A1B1B177EA}" type="datetime1">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214942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CAEEB3-C7FD-4768-908D-A65BC1931BAC}" type="datetime1">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253322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16F23A-2DF9-464E-B96B-E6BFC20208A4}" type="datetime1">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178462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7AFB-E60A-48BC-9E9E-CBC2E6155DDD}" type="datetime1">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323133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A3593-34B9-40FE-AF6B-577AEA47774F}" type="datetime1">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288307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D019E-A2E6-4A19-9715-AABBE4EE710D}" type="datetime1">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2DC9F-1FE5-483E-B7E3-C64B4A443764}" type="slidenum">
              <a:rPr lang="en-US" smtClean="0"/>
              <a:t>‹#›</a:t>
            </a:fld>
            <a:endParaRPr lang="en-US"/>
          </a:p>
        </p:txBody>
      </p:sp>
    </p:spTree>
    <p:extLst>
      <p:ext uri="{BB962C8B-B14F-4D97-AF65-F5344CB8AC3E}">
        <p14:creationId xmlns:p14="http://schemas.microsoft.com/office/powerpoint/2010/main" val="309164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A0B6A-3541-4DD4-A829-04715893AE53}" type="datetime1">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2DC9F-1FE5-483E-B7E3-C64B4A443764}" type="slidenum">
              <a:rPr lang="en-US" smtClean="0"/>
              <a:t>‹#›</a:t>
            </a:fld>
            <a:endParaRPr lang="en-US"/>
          </a:p>
        </p:txBody>
      </p:sp>
    </p:spTree>
    <p:extLst>
      <p:ext uri="{BB962C8B-B14F-4D97-AF65-F5344CB8AC3E}">
        <p14:creationId xmlns:p14="http://schemas.microsoft.com/office/powerpoint/2010/main" val="236759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hqmc.usmc.mil/sites/family/mfc/MAPIT/SitePages/MAPIT_Splash.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58490"/>
            <a:ext cx="7772400" cy="1470025"/>
          </a:xfrm>
        </p:spPr>
        <p:txBody>
          <a:bodyPr/>
          <a:lstStyle/>
          <a:p>
            <a:r>
              <a:rPr lang="en-US" dirty="0" smtClean="0"/>
              <a:t>Substance Abuse Training for Supervisors </a:t>
            </a:r>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143250"/>
          </a:xfrm>
          <a:prstGeom prst="rect">
            <a:avLst/>
          </a:prstGeom>
        </p:spPr>
      </p:pic>
    </p:spTree>
    <p:extLst>
      <p:ext uri="{BB962C8B-B14F-4D97-AF65-F5344CB8AC3E}">
        <p14:creationId xmlns:p14="http://schemas.microsoft.com/office/powerpoint/2010/main" val="1100164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Climate and Alcohol</a:t>
            </a:r>
            <a:endParaRPr lang="en-US" dirty="0"/>
          </a:p>
        </p:txBody>
      </p:sp>
      <p:sp>
        <p:nvSpPr>
          <p:cNvPr id="3" name="Content Placeholder 2"/>
          <p:cNvSpPr>
            <a:spLocks noGrp="1"/>
          </p:cNvSpPr>
          <p:nvPr>
            <p:ph idx="1"/>
          </p:nvPr>
        </p:nvSpPr>
        <p:spPr/>
        <p:txBody>
          <a:bodyPr>
            <a:normAutofit fontScale="85000" lnSpcReduction="10000"/>
          </a:bodyPr>
          <a:lstStyle/>
          <a:p>
            <a:r>
              <a:rPr lang="en-US" dirty="0"/>
              <a:t>Ensure that your Marines understand consumption of alcohol is </a:t>
            </a:r>
            <a:r>
              <a:rPr lang="en-US" b="1" u="sng" dirty="0"/>
              <a:t>NOT</a:t>
            </a:r>
            <a:r>
              <a:rPr lang="en-US" dirty="0"/>
              <a:t> essential to being a </a:t>
            </a:r>
            <a:r>
              <a:rPr lang="en-US" dirty="0" smtClean="0"/>
              <a:t>Marine</a:t>
            </a:r>
            <a:endParaRPr lang="en-US" dirty="0"/>
          </a:p>
          <a:p>
            <a:r>
              <a:rPr lang="en-US" dirty="0" smtClean="0"/>
              <a:t>Dispel </a:t>
            </a:r>
            <a:r>
              <a:rPr lang="en-US" dirty="0" smtClean="0"/>
              <a:t>the misconception that hard drinking makes you a hard </a:t>
            </a:r>
            <a:r>
              <a:rPr lang="en-US" dirty="0" smtClean="0"/>
              <a:t>Marine</a:t>
            </a:r>
          </a:p>
          <a:p>
            <a:r>
              <a:rPr lang="en-US" dirty="0" smtClean="0"/>
              <a:t>You have a responsibility, if you choose to drink, to do so at a low-risk level</a:t>
            </a:r>
            <a:endParaRPr lang="en-US" dirty="0" smtClean="0"/>
          </a:p>
          <a:p>
            <a:r>
              <a:rPr lang="en-US" dirty="0" smtClean="0"/>
              <a:t>Do not promote </a:t>
            </a:r>
            <a:r>
              <a:rPr lang="en-US" dirty="0" smtClean="0"/>
              <a:t>activities that encourage </a:t>
            </a:r>
            <a:r>
              <a:rPr lang="en-US" dirty="0" smtClean="0"/>
              <a:t>drinking</a:t>
            </a:r>
            <a:endParaRPr lang="en-US" dirty="0"/>
          </a:p>
          <a:p>
            <a:r>
              <a:rPr lang="en-US" dirty="0" smtClean="0"/>
              <a:t>Alcohol </a:t>
            </a:r>
            <a:r>
              <a:rPr lang="en-US" dirty="0" smtClean="0"/>
              <a:t>abuse constitutes unacceptable </a:t>
            </a:r>
            <a:r>
              <a:rPr lang="en-US" dirty="0" smtClean="0"/>
              <a:t>behavior</a:t>
            </a:r>
            <a:endParaRPr lang="en-US" dirty="0" smtClean="0"/>
          </a:p>
          <a:p>
            <a:r>
              <a:rPr lang="en-US" dirty="0" smtClean="0"/>
              <a:t>Drinking is a choice</a:t>
            </a:r>
            <a:endParaRPr lang="en-US" dirty="0" smtClean="0"/>
          </a:p>
          <a:p>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10</a:t>
            </a:fld>
            <a:endParaRPr lang="en-US"/>
          </a:p>
        </p:txBody>
      </p:sp>
    </p:spTree>
    <p:extLst>
      <p:ext uri="{BB962C8B-B14F-4D97-AF65-F5344CB8AC3E}">
        <p14:creationId xmlns:p14="http://schemas.microsoft.com/office/powerpoint/2010/main" val="2157935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Command Climate and Alcohol cont.</a:t>
            </a:r>
            <a:endParaRPr lang="en-US" dirty="0"/>
          </a:p>
        </p:txBody>
      </p:sp>
      <p:sp>
        <p:nvSpPr>
          <p:cNvPr id="3" name="Content Placeholder 2"/>
          <p:cNvSpPr>
            <a:spLocks noGrp="1"/>
          </p:cNvSpPr>
          <p:nvPr>
            <p:ph idx="1"/>
          </p:nvPr>
        </p:nvSpPr>
        <p:spPr/>
        <p:txBody>
          <a:bodyPr>
            <a:normAutofit fontScale="92500"/>
          </a:bodyPr>
          <a:lstStyle/>
          <a:p>
            <a:r>
              <a:rPr lang="en-US" dirty="0" smtClean="0"/>
              <a:t>Pursue and develop cooperative efforts between military and civilian prevention </a:t>
            </a:r>
            <a:r>
              <a:rPr lang="en-US" dirty="0" smtClean="0"/>
              <a:t>programs</a:t>
            </a:r>
            <a:endParaRPr lang="en-US" dirty="0" smtClean="0"/>
          </a:p>
          <a:p>
            <a:r>
              <a:rPr lang="en-US" dirty="0" smtClean="0"/>
              <a:t>Encourage your Marines to engage in non-drinking events during off-duty hours, </a:t>
            </a:r>
            <a:r>
              <a:rPr lang="en-US" dirty="0" smtClean="0"/>
              <a:t>e.g., </a:t>
            </a:r>
            <a:r>
              <a:rPr lang="en-US" dirty="0" smtClean="0"/>
              <a:t>tutoring, mentoring, coaching sports, involvement in youth programs, and volunteer fire and rescue </a:t>
            </a:r>
            <a:r>
              <a:rPr lang="en-US" dirty="0" smtClean="0"/>
              <a:t>service (for more examples, reference “Managing Combat &amp; Operational Stress: a Handbook for Marines &amp; Families”) </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11</a:t>
            </a:fld>
            <a:endParaRPr lang="en-US"/>
          </a:p>
        </p:txBody>
      </p:sp>
    </p:spTree>
    <p:extLst>
      <p:ext uri="{BB962C8B-B14F-4D97-AF65-F5344CB8AC3E}">
        <p14:creationId xmlns:p14="http://schemas.microsoft.com/office/powerpoint/2010/main" val="103893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Warning Signs of Alcohol Abuse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Neglecting responsibilities at work or </a:t>
            </a:r>
            <a:r>
              <a:rPr lang="en-US" dirty="0" smtClean="0"/>
              <a:t>home </a:t>
            </a:r>
          </a:p>
          <a:p>
            <a:r>
              <a:rPr lang="en-US" dirty="0" smtClean="0"/>
              <a:t>Using </a:t>
            </a:r>
            <a:r>
              <a:rPr lang="en-US" dirty="0"/>
              <a:t>a</a:t>
            </a:r>
            <a:r>
              <a:rPr lang="en-US" dirty="0" smtClean="0"/>
              <a:t>lcohol </a:t>
            </a:r>
            <a:r>
              <a:rPr lang="en-US" dirty="0" smtClean="0"/>
              <a:t>in dangerous </a:t>
            </a:r>
            <a:r>
              <a:rPr lang="en-US" dirty="0" smtClean="0"/>
              <a:t>situations</a:t>
            </a:r>
            <a:endParaRPr lang="en-US" dirty="0" smtClean="0"/>
          </a:p>
          <a:p>
            <a:r>
              <a:rPr lang="en-US" dirty="0" smtClean="0"/>
              <a:t>Repeated legal problems because of </a:t>
            </a:r>
            <a:r>
              <a:rPr lang="en-US" dirty="0" smtClean="0"/>
              <a:t>drinking</a:t>
            </a:r>
            <a:endParaRPr lang="en-US" dirty="0" smtClean="0"/>
          </a:p>
          <a:p>
            <a:r>
              <a:rPr lang="en-US" dirty="0" smtClean="0"/>
              <a:t>Alcohol use is interfering with </a:t>
            </a:r>
            <a:r>
              <a:rPr lang="en-US" dirty="0" smtClean="0"/>
              <a:t>relationships</a:t>
            </a:r>
            <a:endParaRPr lang="en-US" dirty="0" smtClean="0"/>
          </a:p>
          <a:p>
            <a:r>
              <a:rPr lang="en-US" dirty="0" smtClean="0"/>
              <a:t>Using alcohol to </a:t>
            </a:r>
            <a:r>
              <a:rPr lang="en-US" dirty="0" smtClean="0"/>
              <a:t>avoid whatever is causing you stress</a:t>
            </a:r>
          </a:p>
          <a:p>
            <a:r>
              <a:rPr lang="en-US" dirty="0" smtClean="0"/>
              <a:t>Needing more alcohol to feel the same effects</a:t>
            </a:r>
          </a:p>
          <a:p>
            <a:r>
              <a:rPr lang="en-US" dirty="0" smtClean="0"/>
              <a:t>Showing </a:t>
            </a:r>
            <a:r>
              <a:rPr lang="en-US" dirty="0" smtClean="0"/>
              <a:t>up to formations or meetings </a:t>
            </a:r>
            <a:r>
              <a:rPr lang="en-US" dirty="0" smtClean="0"/>
              <a:t>smell</a:t>
            </a:r>
            <a:r>
              <a:rPr lang="en-US" dirty="0" smtClean="0"/>
              <a:t>ing </a:t>
            </a:r>
            <a:r>
              <a:rPr lang="en-US" dirty="0" smtClean="0"/>
              <a:t>of </a:t>
            </a:r>
            <a:r>
              <a:rPr lang="en-US" dirty="0" smtClean="0"/>
              <a:t>alcohol</a:t>
            </a:r>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12</a:t>
            </a:fld>
            <a:endParaRPr lang="en-US"/>
          </a:p>
        </p:txBody>
      </p:sp>
    </p:spTree>
    <p:extLst>
      <p:ext uri="{BB962C8B-B14F-4D97-AF65-F5344CB8AC3E}">
        <p14:creationId xmlns:p14="http://schemas.microsoft.com/office/powerpoint/2010/main" val="304584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Warning Signs of Drug Abuse</a:t>
            </a:r>
            <a:endParaRPr lang="en-US" dirty="0"/>
          </a:p>
        </p:txBody>
      </p:sp>
      <p:sp>
        <p:nvSpPr>
          <p:cNvPr id="3" name="Content Placeholder 2"/>
          <p:cNvSpPr>
            <a:spLocks noGrp="1"/>
          </p:cNvSpPr>
          <p:nvPr>
            <p:ph idx="1"/>
          </p:nvPr>
        </p:nvSpPr>
        <p:spPr/>
        <p:txBody>
          <a:bodyPr/>
          <a:lstStyle/>
          <a:p>
            <a:r>
              <a:rPr lang="en-US" dirty="0" smtClean="0"/>
              <a:t>Bloodshot eyes, pupils larger or smaller than </a:t>
            </a:r>
            <a:r>
              <a:rPr lang="en-US" dirty="0" smtClean="0"/>
              <a:t>usual</a:t>
            </a:r>
            <a:endParaRPr lang="en-US" dirty="0" smtClean="0"/>
          </a:p>
          <a:p>
            <a:r>
              <a:rPr lang="en-US" dirty="0" smtClean="0"/>
              <a:t>Deterioration of physical  appearance or </a:t>
            </a:r>
            <a:r>
              <a:rPr lang="en-US" dirty="0" smtClean="0"/>
              <a:t>grooming</a:t>
            </a:r>
            <a:endParaRPr lang="en-US" dirty="0" smtClean="0"/>
          </a:p>
          <a:p>
            <a:r>
              <a:rPr lang="en-US" dirty="0" smtClean="0"/>
              <a:t>Negative changes to work performance</a:t>
            </a:r>
            <a:endParaRPr lang="en-US" dirty="0" smtClean="0"/>
          </a:p>
          <a:p>
            <a:r>
              <a:rPr lang="en-US" dirty="0" smtClean="0"/>
              <a:t>Unexplained financial </a:t>
            </a:r>
            <a:r>
              <a:rPr lang="en-US" dirty="0" smtClean="0"/>
              <a:t>problems</a:t>
            </a:r>
            <a:endParaRPr lang="en-US" dirty="0" smtClean="0"/>
          </a:p>
          <a:p>
            <a:r>
              <a:rPr lang="en-US" dirty="0" smtClean="0"/>
              <a:t>Lack of motivation; appears “spaced out”</a:t>
            </a:r>
          </a:p>
          <a:p>
            <a:r>
              <a:rPr lang="en-US" dirty="0" smtClean="0"/>
              <a:t>Appears fearful, anxious or paranoid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13</a:t>
            </a:fld>
            <a:endParaRPr lang="en-US"/>
          </a:p>
        </p:txBody>
      </p:sp>
    </p:spTree>
    <p:extLst>
      <p:ext uri="{BB962C8B-B14F-4D97-AF65-F5344CB8AC3E}">
        <p14:creationId xmlns:p14="http://schemas.microsoft.com/office/powerpoint/2010/main" val="427261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Supervisor’s Role</a:t>
            </a:r>
            <a:endParaRPr lang="en-US" dirty="0"/>
          </a:p>
        </p:txBody>
      </p:sp>
      <p:sp>
        <p:nvSpPr>
          <p:cNvPr id="3" name="Content Placeholder 2"/>
          <p:cNvSpPr>
            <a:spLocks noGrp="1"/>
          </p:cNvSpPr>
          <p:nvPr>
            <p:ph idx="1"/>
          </p:nvPr>
        </p:nvSpPr>
        <p:spPr/>
        <p:txBody>
          <a:bodyPr>
            <a:normAutofit/>
          </a:bodyPr>
          <a:lstStyle/>
          <a:p>
            <a:r>
              <a:rPr lang="en-US" dirty="0" smtClean="0"/>
              <a:t>Set a positive example, “Ductus </a:t>
            </a:r>
            <a:r>
              <a:rPr lang="en-US" dirty="0" err="1" smtClean="0"/>
              <a:t>Exemplo</a:t>
            </a:r>
            <a:r>
              <a:rPr lang="en-US" dirty="0" smtClean="0"/>
              <a:t>”</a:t>
            </a:r>
            <a:endParaRPr lang="en-US" dirty="0" smtClean="0"/>
          </a:p>
          <a:p>
            <a:r>
              <a:rPr lang="en-US" dirty="0" smtClean="0"/>
              <a:t>Create a positive </a:t>
            </a:r>
            <a:r>
              <a:rPr lang="en-US" dirty="0" smtClean="0"/>
              <a:t>environment</a:t>
            </a:r>
            <a:endParaRPr lang="en-US" dirty="0" smtClean="0"/>
          </a:p>
          <a:p>
            <a:r>
              <a:rPr lang="en-US" dirty="0" smtClean="0"/>
              <a:t>Set expectations up front of low-risk drinking</a:t>
            </a:r>
            <a:endParaRPr lang="en-US" dirty="0"/>
          </a:p>
          <a:p>
            <a:r>
              <a:rPr lang="en-US" dirty="0" smtClean="0"/>
              <a:t>ID and refer abusers and alcohol abuse or dependency recovery to the nearest </a:t>
            </a:r>
            <a:r>
              <a:rPr lang="en-US" dirty="0" smtClean="0"/>
              <a:t>SACC</a:t>
            </a:r>
            <a:endParaRPr lang="en-US" dirty="0" smtClean="0"/>
          </a:p>
          <a:p>
            <a:r>
              <a:rPr lang="en-US" dirty="0" smtClean="0"/>
              <a:t>If warranted discipline </a:t>
            </a:r>
            <a:r>
              <a:rPr lang="en-US" b="1" u="sng" dirty="0" smtClean="0"/>
              <a:t>ALL</a:t>
            </a:r>
            <a:r>
              <a:rPr lang="en-US" dirty="0" smtClean="0"/>
              <a:t> offenders under </a:t>
            </a:r>
            <a:r>
              <a:rPr lang="en-US" dirty="0"/>
              <a:t>the UCMJ </a:t>
            </a:r>
            <a:r>
              <a:rPr lang="en-US" dirty="0" smtClean="0"/>
              <a:t>by consulting with the Command Staff Judge </a:t>
            </a:r>
            <a:r>
              <a:rPr lang="en-US" dirty="0" smtClean="0"/>
              <a:t>Advocate</a:t>
            </a:r>
            <a:endParaRPr lang="en-US" dirty="0" smtClean="0"/>
          </a:p>
        </p:txBody>
      </p:sp>
      <p:sp>
        <p:nvSpPr>
          <p:cNvPr id="4" name="Slide Number Placeholder 3"/>
          <p:cNvSpPr>
            <a:spLocks noGrp="1"/>
          </p:cNvSpPr>
          <p:nvPr>
            <p:ph type="sldNum" sz="quarter" idx="12"/>
          </p:nvPr>
        </p:nvSpPr>
        <p:spPr/>
        <p:txBody>
          <a:bodyPr/>
          <a:lstStyle/>
          <a:p>
            <a:fld id="{F8D2DC9F-1FE5-483E-B7E3-C64B4A443764}" type="slidenum">
              <a:rPr lang="en-US" smtClean="0"/>
              <a:t>14</a:t>
            </a:fld>
            <a:endParaRPr lang="en-US"/>
          </a:p>
        </p:txBody>
      </p:sp>
    </p:spTree>
    <p:extLst>
      <p:ext uri="{BB962C8B-B14F-4D97-AF65-F5344CB8AC3E}">
        <p14:creationId xmlns:p14="http://schemas.microsoft.com/office/powerpoint/2010/main" val="1420995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Supervisor’s Role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Recognize </a:t>
            </a:r>
            <a:r>
              <a:rPr lang="en-US" dirty="0"/>
              <a:t>that alcohol and drug abuse </a:t>
            </a:r>
            <a:r>
              <a:rPr lang="en-US" dirty="0" smtClean="0"/>
              <a:t>contribute to:</a:t>
            </a:r>
            <a:endParaRPr lang="en-US" dirty="0" smtClean="0"/>
          </a:p>
          <a:p>
            <a:r>
              <a:rPr lang="en-US" dirty="0"/>
              <a:t>Suicides</a:t>
            </a:r>
          </a:p>
          <a:p>
            <a:r>
              <a:rPr lang="en-US" dirty="0"/>
              <a:t>Sexual </a:t>
            </a:r>
            <a:r>
              <a:rPr lang="en-US" dirty="0" smtClean="0"/>
              <a:t>assault</a:t>
            </a:r>
            <a:endParaRPr lang="en-US" dirty="0"/>
          </a:p>
          <a:p>
            <a:r>
              <a:rPr lang="en-US" dirty="0" smtClean="0"/>
              <a:t>Intimate partner abuse and child maltreatment</a:t>
            </a:r>
            <a:endParaRPr lang="en-US" dirty="0" smtClean="0"/>
          </a:p>
          <a:p>
            <a:r>
              <a:rPr lang="en-US" dirty="0" smtClean="0"/>
              <a:t>ARIs/DUIs</a:t>
            </a:r>
          </a:p>
          <a:p>
            <a:r>
              <a:rPr lang="en-US" dirty="0" smtClean="0"/>
              <a:t>Financial difficulties</a:t>
            </a:r>
          </a:p>
          <a:p>
            <a:r>
              <a:rPr lang="en-US" dirty="0" smtClean="0"/>
              <a:t>Unprotected sex</a:t>
            </a:r>
          </a:p>
          <a:p>
            <a:r>
              <a:rPr lang="en-US" dirty="0" smtClean="0"/>
              <a:t>Poor decision making</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15</a:t>
            </a:fld>
            <a:endParaRPr lang="en-US"/>
          </a:p>
        </p:txBody>
      </p:sp>
    </p:spTree>
    <p:extLst>
      <p:ext uri="{BB962C8B-B14F-4D97-AF65-F5344CB8AC3E}">
        <p14:creationId xmlns:p14="http://schemas.microsoft.com/office/powerpoint/2010/main" val="884288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Marine Corps Policy on Illegal Drugs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MCO 5300.17 </a:t>
            </a:r>
            <a:r>
              <a:rPr lang="en-US" dirty="0"/>
              <a:t>Marine Corps Substance Abuse Program </a:t>
            </a:r>
            <a:r>
              <a:rPr lang="en-US" dirty="0" smtClean="0"/>
              <a:t>states:</a:t>
            </a:r>
          </a:p>
          <a:p>
            <a:endParaRPr lang="en-US" dirty="0" smtClean="0"/>
          </a:p>
          <a:p>
            <a:pPr lvl="1"/>
            <a:r>
              <a:rPr lang="en-US" dirty="0" smtClean="0"/>
              <a:t>Possession, use, trafficking or distribution of illegal drugs or drug paraphernalia is contrary to the effective performance of Marines and to the Marine Corps mission, and </a:t>
            </a:r>
            <a:r>
              <a:rPr lang="en-US" b="1" dirty="0" smtClean="0"/>
              <a:t>WILL NOT BE </a:t>
            </a:r>
            <a:r>
              <a:rPr lang="en-US" b="1" dirty="0" smtClean="0"/>
              <a:t>TOLERATED</a:t>
            </a:r>
            <a:endParaRPr lang="en-US" dirty="0" smtClean="0"/>
          </a:p>
          <a:p>
            <a:endParaRPr lang="en-US" dirty="0" smtClean="0"/>
          </a:p>
          <a:p>
            <a:pPr lvl="1"/>
            <a:r>
              <a:rPr lang="en-US" dirty="0" smtClean="0"/>
              <a:t>The wrongful use, possession, manufacture, distribution, or introduction onto a military installation, vessel, vehicles, or aircraft used by or under control of the armed forces by any person, of natural substances (e.g. fungi), chemicals (e.g. chemicals wrongfully used as inhalants), propellants, or prescribed or over-the-counter drugs or pharmaceutical compounds with the intent to induce intoxication, excitement, or stupefaction of their own central nervous system,  or that of another, is </a:t>
            </a:r>
            <a:r>
              <a:rPr lang="en-US" dirty="0" smtClean="0"/>
              <a:t>prohibited</a:t>
            </a:r>
            <a:endParaRPr lang="en-US" dirty="0" smtClean="0"/>
          </a:p>
        </p:txBody>
      </p:sp>
      <p:sp>
        <p:nvSpPr>
          <p:cNvPr id="4" name="Slide Number Placeholder 3"/>
          <p:cNvSpPr>
            <a:spLocks noGrp="1"/>
          </p:cNvSpPr>
          <p:nvPr>
            <p:ph type="sldNum" sz="quarter" idx="12"/>
          </p:nvPr>
        </p:nvSpPr>
        <p:spPr/>
        <p:txBody>
          <a:bodyPr/>
          <a:lstStyle/>
          <a:p>
            <a:fld id="{F8D2DC9F-1FE5-483E-B7E3-C64B4A443764}" type="slidenum">
              <a:rPr lang="en-US" smtClean="0"/>
              <a:t>16</a:t>
            </a:fld>
            <a:endParaRPr lang="en-US" dirty="0"/>
          </a:p>
        </p:txBody>
      </p:sp>
    </p:spTree>
    <p:extLst>
      <p:ext uri="{BB962C8B-B14F-4D97-AF65-F5344CB8AC3E}">
        <p14:creationId xmlns:p14="http://schemas.microsoft.com/office/powerpoint/2010/main" val="1645864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Marine Corps Policy on Urinalysis</a:t>
            </a:r>
            <a:endParaRPr lang="en-US" dirty="0"/>
          </a:p>
        </p:txBody>
      </p:sp>
      <p:sp>
        <p:nvSpPr>
          <p:cNvPr id="3" name="Content Placeholder 2"/>
          <p:cNvSpPr>
            <a:spLocks noGrp="1"/>
          </p:cNvSpPr>
          <p:nvPr>
            <p:ph idx="1"/>
          </p:nvPr>
        </p:nvSpPr>
        <p:spPr>
          <a:xfrm>
            <a:off x="457200" y="1600200"/>
            <a:ext cx="4800600" cy="4525963"/>
          </a:xfrm>
        </p:spPr>
        <p:txBody>
          <a:bodyPr>
            <a:normAutofit lnSpcReduction="10000"/>
          </a:bodyPr>
          <a:lstStyle/>
          <a:p>
            <a:r>
              <a:rPr lang="en-US" dirty="0" smtClean="0"/>
              <a:t>MCO 5300.17 states:</a:t>
            </a:r>
          </a:p>
          <a:p>
            <a:endParaRPr lang="en-US" dirty="0" smtClean="0"/>
          </a:p>
          <a:p>
            <a:pPr lvl="1"/>
            <a:r>
              <a:rPr lang="en-US" b="1" u="sng" dirty="0" smtClean="0"/>
              <a:t>ALL</a:t>
            </a:r>
            <a:r>
              <a:rPr lang="en-US" dirty="0" smtClean="0"/>
              <a:t> Marines are screened annually, regardless of rank, for the presence of drugs.  Additionally, unit commanders will direct the SACO to test at least ten percent of their population </a:t>
            </a:r>
            <a:r>
              <a:rPr lang="en-US" dirty="0" smtClean="0"/>
              <a:t>monthly</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8D2DC9F-1FE5-483E-B7E3-C64B4A443764}" type="slidenum">
              <a:rPr lang="en-US" smtClean="0"/>
              <a:t>17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133600"/>
            <a:ext cx="2743200" cy="3429000"/>
          </a:xfrm>
          <a:prstGeom prst="rect">
            <a:avLst/>
          </a:prstGeom>
          <a:ln>
            <a:noFill/>
          </a:ln>
          <a:effectLst>
            <a:softEdge rad="112500"/>
          </a:effectLst>
        </p:spPr>
      </p:pic>
    </p:spTree>
    <p:extLst>
      <p:ext uri="{BB962C8B-B14F-4D97-AF65-F5344CB8AC3E}">
        <p14:creationId xmlns:p14="http://schemas.microsoft.com/office/powerpoint/2010/main" val="2795763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Bottom Line</a:t>
            </a:r>
            <a:endParaRPr lang="en-US" dirty="0"/>
          </a:p>
        </p:txBody>
      </p:sp>
      <p:sp>
        <p:nvSpPr>
          <p:cNvPr id="3" name="Content Placeholder 2"/>
          <p:cNvSpPr>
            <a:spLocks noGrp="1"/>
          </p:cNvSpPr>
          <p:nvPr>
            <p:ph idx="1"/>
          </p:nvPr>
        </p:nvSpPr>
        <p:spPr>
          <a:xfrm>
            <a:off x="557561" y="1447800"/>
            <a:ext cx="8229600" cy="4525963"/>
          </a:xfrm>
        </p:spPr>
        <p:txBody>
          <a:bodyPr>
            <a:normAutofit/>
          </a:bodyPr>
          <a:lstStyle/>
          <a:p>
            <a:r>
              <a:rPr lang="en-US" sz="2000" dirty="0" smtClean="0"/>
              <a:t>Substance Abuse hinders us from being America’s expeditionary force in </a:t>
            </a:r>
            <a:r>
              <a:rPr lang="en-US" sz="2000" dirty="0" smtClean="0"/>
              <a:t>readiness</a:t>
            </a:r>
          </a:p>
          <a:p>
            <a:r>
              <a:rPr lang="en-US" sz="2000" dirty="0" smtClean="0"/>
              <a:t>High-risk drinking and using drugs impairs judgment and ability to deal with stress</a:t>
            </a:r>
            <a:endParaRPr lang="en-US" sz="2000" dirty="0" smtClean="0"/>
          </a:p>
        </p:txBody>
      </p:sp>
      <p:sp>
        <p:nvSpPr>
          <p:cNvPr id="4" name="Slide Number Placeholder 3"/>
          <p:cNvSpPr>
            <a:spLocks noGrp="1"/>
          </p:cNvSpPr>
          <p:nvPr>
            <p:ph type="sldNum" sz="quarter" idx="12"/>
          </p:nvPr>
        </p:nvSpPr>
        <p:spPr/>
        <p:txBody>
          <a:bodyPr/>
          <a:lstStyle/>
          <a:p>
            <a:fld id="{F8D2DC9F-1FE5-483E-B7E3-C64B4A443764}" type="slidenum">
              <a:rPr lang="en-US" smtClean="0"/>
              <a:t>18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0" y="2799867"/>
            <a:ext cx="3429000" cy="2370981"/>
          </a:xfrm>
          <a:prstGeom prst="rect">
            <a:avLst/>
          </a:prstGeom>
          <a:ln>
            <a:noFill/>
          </a:ln>
          <a:effectLst>
            <a:softEdge rad="1125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161" y="2799867"/>
            <a:ext cx="3429000" cy="2285999"/>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4269047"/>
            <a:ext cx="3390900" cy="2557358"/>
          </a:xfrm>
          <a:prstGeom prst="rect">
            <a:avLst/>
          </a:prstGeom>
          <a:ln>
            <a:noFill/>
          </a:ln>
          <a:effectLst>
            <a:softEdge rad="112500"/>
          </a:effectLst>
        </p:spPr>
      </p:pic>
    </p:spTree>
    <p:extLst>
      <p:ext uri="{BB962C8B-B14F-4D97-AF65-F5344CB8AC3E}">
        <p14:creationId xmlns:p14="http://schemas.microsoft.com/office/powerpoint/2010/main" val="1645864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ONLY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These slides are a template to support annual supervisory training per MCO 5300.17 and MARADMIN 499/15</a:t>
            </a:r>
          </a:p>
          <a:p>
            <a:r>
              <a:rPr lang="en-US" dirty="0" smtClean="0"/>
              <a:t>This template </a:t>
            </a:r>
            <a:r>
              <a:rPr lang="en-US" dirty="0" smtClean="0"/>
              <a:t>is </a:t>
            </a:r>
            <a:r>
              <a:rPr lang="en-US" dirty="0" smtClean="0"/>
              <a:t>intended for unit-specific modification </a:t>
            </a:r>
          </a:p>
          <a:p>
            <a:r>
              <a:rPr lang="en-US" dirty="0" smtClean="0"/>
              <a:t>Additional training resources are available via the MAPIT Dashboard which includes substance abuse guided discussions and the Commander’s Tool Kit (link will be available at the bottom of the MAPIT Dashboard page by 15 October 2015)</a:t>
            </a:r>
          </a:p>
          <a:p>
            <a:r>
              <a:rPr lang="en-US" dirty="0" smtClean="0"/>
              <a:t>The MAPIT </a:t>
            </a:r>
            <a:r>
              <a:rPr lang="en-US" dirty="0"/>
              <a:t>Dashboard guided discussions are thirty to forty-five </a:t>
            </a:r>
            <a:r>
              <a:rPr lang="en-US" dirty="0" smtClean="0"/>
              <a:t>minutes in length to enhance unit training and support the local commander’s behavioral health training needs on specific behavioral health issues or risk factors such as low-risk drinking</a:t>
            </a:r>
          </a:p>
        </p:txBody>
      </p:sp>
      <p:sp>
        <p:nvSpPr>
          <p:cNvPr id="4" name="Slide Number Placeholder 3"/>
          <p:cNvSpPr>
            <a:spLocks noGrp="1"/>
          </p:cNvSpPr>
          <p:nvPr>
            <p:ph type="sldNum" sz="quarter" idx="12"/>
          </p:nvPr>
        </p:nvSpPr>
        <p:spPr/>
        <p:txBody>
          <a:bodyPr/>
          <a:lstStyle/>
          <a:p>
            <a:fld id="{F8D2DC9F-1FE5-483E-B7E3-C64B4A443764}" type="slidenum">
              <a:rPr lang="en-US" smtClean="0"/>
              <a:t>2</a:t>
            </a:fld>
            <a:endParaRPr lang="en-US"/>
          </a:p>
        </p:txBody>
      </p:sp>
    </p:spTree>
    <p:extLst>
      <p:ext uri="{BB962C8B-B14F-4D97-AF65-F5344CB8AC3E}">
        <p14:creationId xmlns:p14="http://schemas.microsoft.com/office/powerpoint/2010/main" val="40491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Learning Objectives</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dirty="0" smtClean="0"/>
              <a:t>State the Marine Corps policy on alcohol and drug abuse and </a:t>
            </a:r>
            <a:r>
              <a:rPr lang="en-US" dirty="0" smtClean="0"/>
              <a:t>dependence</a:t>
            </a:r>
            <a:endParaRPr lang="en-US" dirty="0" smtClean="0"/>
          </a:p>
          <a:p>
            <a:r>
              <a:rPr lang="en-US" dirty="0" smtClean="0"/>
              <a:t>Facilitate guided discussions on the </a:t>
            </a:r>
            <a:r>
              <a:rPr lang="en-US" dirty="0" smtClean="0"/>
              <a:t>impacts of high-risk </a:t>
            </a:r>
            <a:r>
              <a:rPr lang="en-US" dirty="0" smtClean="0"/>
              <a:t>drinking.</a:t>
            </a:r>
          </a:p>
          <a:p>
            <a:r>
              <a:rPr lang="en-US" dirty="0" smtClean="0"/>
              <a:t>State the importance of recreational activities as alternatives to alcohol and drug </a:t>
            </a:r>
            <a:r>
              <a:rPr lang="en-US" dirty="0" smtClean="0"/>
              <a:t>abuse</a:t>
            </a:r>
          </a:p>
          <a:p>
            <a:r>
              <a:rPr lang="en-US" dirty="0" smtClean="0"/>
              <a:t>State </a:t>
            </a:r>
            <a:r>
              <a:rPr lang="en-US" dirty="0" smtClean="0"/>
              <a:t>the early warning signs and progressive nature of alcohol and drug </a:t>
            </a:r>
            <a:r>
              <a:rPr lang="en-US" dirty="0" smtClean="0"/>
              <a:t>abuse</a:t>
            </a:r>
            <a:endParaRPr lang="en-US" dirty="0" smtClean="0"/>
          </a:p>
          <a:p>
            <a:r>
              <a:rPr lang="en-US" dirty="0" smtClean="0"/>
              <a:t>State the supervisor’s role in setting a positive example, preventing alcohol abuse, </a:t>
            </a:r>
            <a:r>
              <a:rPr lang="en-US" dirty="0" smtClean="0"/>
              <a:t>identifying alcohol abusers, and referring them to the appropriate resource for alcohol </a:t>
            </a:r>
            <a:r>
              <a:rPr lang="en-US" dirty="0" smtClean="0"/>
              <a:t>abuse or dependency </a:t>
            </a:r>
            <a:r>
              <a:rPr lang="en-US" dirty="0" smtClean="0"/>
              <a:t>recovery</a:t>
            </a:r>
            <a:endParaRPr lang="en-US" dirty="0" smtClean="0"/>
          </a:p>
          <a:p>
            <a:r>
              <a:rPr lang="en-US" dirty="0" smtClean="0"/>
              <a:t>Describe the Marine Corps policy on illegal drug use and </a:t>
            </a:r>
            <a:r>
              <a:rPr lang="en-US" dirty="0" smtClean="0"/>
              <a:t>urinalysis</a:t>
            </a:r>
            <a:endParaRPr lang="en-US" dirty="0" smtClean="0"/>
          </a:p>
          <a:p>
            <a:r>
              <a:rPr lang="en-US" dirty="0" smtClean="0"/>
              <a:t>Recognize </a:t>
            </a:r>
            <a:r>
              <a:rPr lang="en-US" dirty="0" smtClean="0"/>
              <a:t>that alcohol and drug abuse contributes to </a:t>
            </a:r>
            <a:r>
              <a:rPr lang="en-US" dirty="0" smtClean="0"/>
              <a:t>intimate partner abuse and child maltreatment, </a:t>
            </a:r>
            <a:r>
              <a:rPr lang="en-US" dirty="0" smtClean="0"/>
              <a:t>financial difficulties, and sexual </a:t>
            </a:r>
            <a:r>
              <a:rPr lang="en-US" dirty="0" smtClean="0"/>
              <a:t>assault; </a:t>
            </a:r>
            <a:r>
              <a:rPr lang="en-US" dirty="0" smtClean="0"/>
              <a:t>and that alcohol and drug abuse is a mechanism used to cope with </a:t>
            </a:r>
            <a:r>
              <a:rPr lang="en-US" dirty="0" smtClean="0"/>
              <a:t>combat and operational stress </a:t>
            </a:r>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3</a:t>
            </a:fld>
            <a:endParaRPr lang="en-US"/>
          </a:p>
        </p:txBody>
      </p:sp>
    </p:spTree>
    <p:extLst>
      <p:ext uri="{BB962C8B-B14F-4D97-AF65-F5344CB8AC3E}">
        <p14:creationId xmlns:p14="http://schemas.microsoft.com/office/powerpoint/2010/main" val="338437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Abuse Policy</a:t>
            </a:r>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4</a:t>
            </a:fld>
            <a:endParaRPr lang="en-US"/>
          </a:p>
        </p:txBody>
      </p:sp>
      <p:sp>
        <p:nvSpPr>
          <p:cNvPr id="6" name="Content Placeholder 5"/>
          <p:cNvSpPr>
            <a:spLocks noGrp="1"/>
          </p:cNvSpPr>
          <p:nvPr>
            <p:ph idx="1"/>
          </p:nvPr>
        </p:nvSpPr>
        <p:spPr/>
        <p:txBody>
          <a:bodyPr>
            <a:normAutofit lnSpcReduction="10000"/>
          </a:bodyPr>
          <a:lstStyle/>
          <a:p>
            <a:r>
              <a:rPr lang="en-US" dirty="0" smtClean="0"/>
              <a:t>The current Substance Abuse Policy states that the Marine Corps is required to identify, counsel, or treat Marines identified as alcohol or drug abusers or alcohol or drug </a:t>
            </a:r>
            <a:r>
              <a:rPr lang="en-US" dirty="0" smtClean="0"/>
              <a:t>dependent</a:t>
            </a:r>
            <a:endParaRPr lang="en-US" dirty="0" smtClean="0"/>
          </a:p>
          <a:p>
            <a:r>
              <a:rPr lang="en-US" dirty="0" smtClean="0"/>
              <a:t>Under no circumstances will a substance abuse treatment program established under the authority </a:t>
            </a:r>
            <a:r>
              <a:rPr lang="en-US" dirty="0" smtClean="0"/>
              <a:t>be </a:t>
            </a:r>
            <a:r>
              <a:rPr lang="en-US" dirty="0" smtClean="0"/>
              <a:t>degrading or employed which acts to segregate or degrade the individual </a:t>
            </a:r>
            <a:r>
              <a:rPr lang="en-US" dirty="0" smtClean="0"/>
              <a:t>Marine </a:t>
            </a:r>
            <a:endParaRPr lang="en-US" dirty="0"/>
          </a:p>
        </p:txBody>
      </p:sp>
    </p:spTree>
    <p:extLst>
      <p:ext uri="{BB962C8B-B14F-4D97-AF65-F5344CB8AC3E}">
        <p14:creationId xmlns:p14="http://schemas.microsoft.com/office/powerpoint/2010/main" val="356466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Abuse Policy cont.’</a:t>
            </a:r>
            <a:endParaRPr lang="en-US" dirty="0"/>
          </a:p>
        </p:txBody>
      </p:sp>
      <p:sp>
        <p:nvSpPr>
          <p:cNvPr id="3" name="Content Placeholder 2"/>
          <p:cNvSpPr>
            <a:spLocks noGrp="1"/>
          </p:cNvSpPr>
          <p:nvPr>
            <p:ph idx="1"/>
          </p:nvPr>
        </p:nvSpPr>
        <p:spPr/>
        <p:txBody>
          <a:bodyPr/>
          <a:lstStyle/>
          <a:p>
            <a:r>
              <a:rPr lang="en-US" sz="3600" b="1" u="sng" dirty="0" smtClean="0"/>
              <a:t>ALL</a:t>
            </a:r>
            <a:r>
              <a:rPr lang="en-US" dirty="0" smtClean="0"/>
              <a:t> substance abuse incidents, the Marine is assessed, counseled and if warranted disciplined under the UCMJ and referred to the nearest SACC, or other service equivalent for screening in a timely </a:t>
            </a:r>
            <a:r>
              <a:rPr lang="en-US" dirty="0" smtClean="0"/>
              <a:t>manner  </a:t>
            </a:r>
            <a:endParaRPr lang="en-US" dirty="0"/>
          </a:p>
        </p:txBody>
      </p:sp>
      <p:sp>
        <p:nvSpPr>
          <p:cNvPr id="4" name="Slide Number Placeholder 3"/>
          <p:cNvSpPr>
            <a:spLocks noGrp="1"/>
          </p:cNvSpPr>
          <p:nvPr>
            <p:ph type="sldNum" sz="quarter" idx="12"/>
          </p:nvPr>
        </p:nvSpPr>
        <p:spPr/>
        <p:txBody>
          <a:bodyPr/>
          <a:lstStyle/>
          <a:p>
            <a:fld id="{F8D2DC9F-1FE5-483E-B7E3-C64B4A443764}" type="slidenum">
              <a:rPr lang="en-US" smtClean="0"/>
              <a:t>5</a:t>
            </a:fld>
            <a:endParaRPr lang="en-US"/>
          </a:p>
        </p:txBody>
      </p:sp>
    </p:spTree>
    <p:extLst>
      <p:ext uri="{BB962C8B-B14F-4D97-AF65-F5344CB8AC3E}">
        <p14:creationId xmlns:p14="http://schemas.microsoft.com/office/powerpoint/2010/main" val="1740026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Abuse Incidents</a:t>
            </a:r>
            <a:endParaRPr lang="en-US" dirty="0"/>
          </a:p>
        </p:txBody>
      </p:sp>
      <p:sp>
        <p:nvSpPr>
          <p:cNvPr id="3" name="Content Placeholder 2"/>
          <p:cNvSpPr>
            <a:spLocks noGrp="1"/>
          </p:cNvSpPr>
          <p:nvPr>
            <p:ph idx="1"/>
          </p:nvPr>
        </p:nvSpPr>
        <p:spPr>
          <a:xfrm>
            <a:off x="457200" y="1600200"/>
            <a:ext cx="8229600" cy="4800599"/>
          </a:xfrm>
        </p:spPr>
        <p:txBody>
          <a:bodyPr/>
          <a:lstStyle/>
          <a:p>
            <a:r>
              <a:rPr lang="en-US" dirty="0" smtClean="0"/>
              <a:t>What is a Substance Abuse Incident?</a:t>
            </a:r>
          </a:p>
          <a:p>
            <a:pPr lvl="1"/>
            <a:r>
              <a:rPr lang="en-US" dirty="0" smtClean="0"/>
              <a:t>Any incident involving </a:t>
            </a:r>
          </a:p>
          <a:p>
            <a:pPr lvl="1"/>
            <a:r>
              <a:rPr lang="en-US" dirty="0"/>
              <a:t>Reporting of onboard alcohol and or drug abuse problems will be treated like other reports of serious manpower or equipment casualties. The mere fact of reporting incidents will not reflect adversely upon the reporting officer's professional abilities. </a:t>
            </a:r>
          </a:p>
        </p:txBody>
      </p:sp>
      <p:sp>
        <p:nvSpPr>
          <p:cNvPr id="4" name="Slide Number Placeholder 3"/>
          <p:cNvSpPr>
            <a:spLocks noGrp="1"/>
          </p:cNvSpPr>
          <p:nvPr>
            <p:ph type="sldNum" sz="quarter" idx="12"/>
          </p:nvPr>
        </p:nvSpPr>
        <p:spPr/>
        <p:txBody>
          <a:bodyPr/>
          <a:lstStyle/>
          <a:p>
            <a:fld id="{F8D2DC9F-1FE5-483E-B7E3-C64B4A443764}" type="slidenum">
              <a:rPr lang="en-US" smtClean="0"/>
              <a:t>6</a:t>
            </a:fld>
            <a:endParaRPr lang="en-US"/>
          </a:p>
        </p:txBody>
      </p:sp>
    </p:spTree>
    <p:extLst>
      <p:ext uri="{BB962C8B-B14F-4D97-AF65-F5344CB8AC3E}">
        <p14:creationId xmlns:p14="http://schemas.microsoft.com/office/powerpoint/2010/main" val="264403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Discussions</a:t>
            </a:r>
            <a:endParaRPr lang="en-US" dirty="0"/>
          </a:p>
        </p:txBody>
      </p:sp>
      <p:sp>
        <p:nvSpPr>
          <p:cNvPr id="3" name="Content Placeholder 2"/>
          <p:cNvSpPr>
            <a:spLocks noGrp="1"/>
          </p:cNvSpPr>
          <p:nvPr>
            <p:ph idx="1"/>
          </p:nvPr>
        </p:nvSpPr>
        <p:spPr>
          <a:xfrm>
            <a:off x="457200" y="1219200"/>
            <a:ext cx="8229600" cy="1676400"/>
          </a:xfrm>
        </p:spPr>
        <p:txBody>
          <a:bodyPr>
            <a:noAutofit/>
          </a:bodyPr>
          <a:lstStyle/>
          <a:p>
            <a:r>
              <a:rPr lang="en-US" sz="1800" dirty="0" smtClean="0"/>
              <a:t>Guided discussions are available on the MAPIT Dashboard for immediate use at: </a:t>
            </a:r>
            <a:r>
              <a:rPr lang="en-US" sz="1800" dirty="0">
                <a:hlinkClick r:id="rId2"/>
              </a:rPr>
              <a:t>https://</a:t>
            </a:r>
            <a:r>
              <a:rPr lang="en-US" sz="1800" dirty="0" smtClean="0">
                <a:hlinkClick r:id="rId2"/>
              </a:rPr>
              <a:t>ehqmc.usmc.mil/sites/family/mfc/MAPIT/SitePages/MAPIT_Splash.aspx</a:t>
            </a:r>
            <a:endParaRPr lang="en-US" sz="1800" dirty="0" smtClean="0"/>
          </a:p>
          <a:p>
            <a:pPr marL="0" indent="0">
              <a:buNone/>
            </a:pPr>
            <a:endParaRPr lang="en-US" sz="1800" dirty="0"/>
          </a:p>
          <a:p>
            <a:r>
              <a:rPr lang="en-US" sz="1800" dirty="0"/>
              <a:t>Dashboard module titles include: </a:t>
            </a:r>
            <a:r>
              <a:rPr lang="en-US" sz="1800" i="1" dirty="0"/>
              <a:t>Alcohol Awareness, Alcohol Myths and Facts, Do the Math – Costs of Drinking, and Synthetic </a:t>
            </a:r>
            <a:r>
              <a:rPr lang="en-US" sz="1800" i="1" dirty="0" smtClean="0"/>
              <a:t>Drugs</a:t>
            </a:r>
          </a:p>
          <a:p>
            <a:endParaRPr lang="en-US" sz="1800" i="1" dirty="0"/>
          </a:p>
          <a:p>
            <a:r>
              <a:rPr lang="en-US" sz="1800" dirty="0" smtClean="0"/>
              <a:t>Units may use the below topics and MAPIT Dashboard discussions as a templat</a:t>
            </a:r>
            <a:r>
              <a:rPr lang="en-US" sz="1800" dirty="0" smtClean="0"/>
              <a:t>e for developing a unit-specific guided discussion</a:t>
            </a:r>
          </a:p>
          <a:p>
            <a:endParaRPr lang="en-US" sz="1800" dirty="0" smtClean="0"/>
          </a:p>
          <a:p>
            <a:r>
              <a:rPr lang="en-US" sz="1800" dirty="0" smtClean="0"/>
              <a:t>Topics related to high-risk drinking include: </a:t>
            </a:r>
            <a:endParaRPr lang="en-US" sz="1800" dirty="0"/>
          </a:p>
        </p:txBody>
      </p:sp>
      <p:sp>
        <p:nvSpPr>
          <p:cNvPr id="4" name="Slide Number Placeholder 3"/>
          <p:cNvSpPr>
            <a:spLocks noGrp="1"/>
          </p:cNvSpPr>
          <p:nvPr>
            <p:ph type="sldNum" sz="quarter" idx="12"/>
          </p:nvPr>
        </p:nvSpPr>
        <p:spPr/>
        <p:txBody>
          <a:bodyPr/>
          <a:lstStyle/>
          <a:p>
            <a:fld id="{F8D2DC9F-1FE5-483E-B7E3-C64B4A443764}" type="slidenum">
              <a:rPr lang="en-US" smtClean="0"/>
              <a:t>7</a:t>
            </a:fld>
            <a:endParaRPr lang="en-US" dirty="0"/>
          </a:p>
        </p:txBody>
      </p:sp>
      <p:sp>
        <p:nvSpPr>
          <p:cNvPr id="7" name="TextBox 6"/>
          <p:cNvSpPr txBox="1"/>
          <p:nvPr/>
        </p:nvSpPr>
        <p:spPr>
          <a:xfrm>
            <a:off x="910728" y="4343400"/>
            <a:ext cx="6400800" cy="203132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Drinking </a:t>
            </a:r>
            <a:r>
              <a:rPr lang="en-US" dirty="0" smtClean="0"/>
              <a:t>contest/games</a:t>
            </a:r>
            <a:endParaRPr lang="en-US" dirty="0" smtClean="0"/>
          </a:p>
          <a:p>
            <a:pPr marL="342900" indent="-342900">
              <a:buFont typeface="Arial" panose="020B0604020202020204" pitchFamily="34" charset="0"/>
              <a:buChar char="•"/>
            </a:pPr>
            <a:r>
              <a:rPr lang="en-US" dirty="0" smtClean="0"/>
              <a:t>Drinking &amp; </a:t>
            </a:r>
            <a:r>
              <a:rPr lang="en-US" dirty="0" smtClean="0"/>
              <a:t>driving</a:t>
            </a:r>
            <a:endParaRPr lang="en-US" dirty="0" smtClean="0"/>
          </a:p>
          <a:p>
            <a:pPr marL="342900" indent="-342900">
              <a:buFont typeface="Arial" panose="020B0604020202020204" pitchFamily="34" charset="0"/>
              <a:buChar char="•"/>
            </a:pPr>
            <a:r>
              <a:rPr lang="en-US" dirty="0" smtClean="0"/>
              <a:t>“</a:t>
            </a:r>
            <a:r>
              <a:rPr lang="en-US" dirty="0" smtClean="0"/>
              <a:t>Pre-flight” alcohol consumption</a:t>
            </a:r>
            <a:endParaRPr lang="en-US" dirty="0" smtClean="0"/>
          </a:p>
          <a:p>
            <a:pPr marL="342900" indent="-342900">
              <a:buFont typeface="Arial" panose="020B0604020202020204" pitchFamily="34" charset="0"/>
              <a:buChar char="•"/>
            </a:pPr>
            <a:r>
              <a:rPr lang="en-US" dirty="0" smtClean="0"/>
              <a:t>Drinking </a:t>
            </a:r>
            <a:r>
              <a:rPr lang="en-US" dirty="0" smtClean="0"/>
              <a:t>at </a:t>
            </a:r>
            <a:r>
              <a:rPr lang="en-US" dirty="0" smtClean="0"/>
              <a:t>inappropriate times</a:t>
            </a:r>
          </a:p>
          <a:p>
            <a:pPr marL="342900" indent="-342900">
              <a:buFont typeface="Arial" panose="020B0604020202020204" pitchFamily="34" charset="0"/>
              <a:buChar char="•"/>
            </a:pPr>
            <a:r>
              <a:rPr lang="en-US" dirty="0" smtClean="0"/>
              <a:t>Drinking to get drunk</a:t>
            </a:r>
          </a:p>
          <a:p>
            <a:pPr marL="342900" indent="-342900">
              <a:buFont typeface="Arial" panose="020B0604020202020204" pitchFamily="34" charset="0"/>
              <a:buChar char="•"/>
            </a:pPr>
            <a:r>
              <a:rPr lang="en-US" dirty="0" smtClean="0"/>
              <a:t>Use of alcohol with medications</a:t>
            </a:r>
          </a:p>
          <a:p>
            <a:pPr marL="342900" indent="-342900">
              <a:buFont typeface="Arial" panose="020B0604020202020204" pitchFamily="34" charset="0"/>
              <a:buChar char="•"/>
            </a:pPr>
            <a:r>
              <a:rPr lang="en-US" dirty="0" smtClean="0"/>
              <a:t>Reporting to work intoxicated or hung-over</a:t>
            </a:r>
            <a:endParaRPr lang="en-US" dirty="0"/>
          </a:p>
        </p:txBody>
      </p:sp>
    </p:spTree>
    <p:extLst>
      <p:ext uri="{BB962C8B-B14F-4D97-AF65-F5344CB8AC3E}">
        <p14:creationId xmlns:p14="http://schemas.microsoft.com/office/powerpoint/2010/main" val="17643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Impacts of High-Risk Drinking</a:t>
            </a:r>
            <a:endParaRPr lang="en-US" dirty="0"/>
          </a:p>
        </p:txBody>
      </p:sp>
      <p:sp>
        <p:nvSpPr>
          <p:cNvPr id="3" name="Content Placeholder 2"/>
          <p:cNvSpPr>
            <a:spLocks noGrp="1"/>
          </p:cNvSpPr>
          <p:nvPr>
            <p:ph idx="4294967295"/>
          </p:nvPr>
        </p:nvSpPr>
        <p:spPr>
          <a:xfrm>
            <a:off x="457200" y="1905001"/>
            <a:ext cx="8229600" cy="3581400"/>
          </a:xfrm>
          <a:prstGeom prst="rect">
            <a:avLst/>
          </a:prstGeom>
        </p:spPr>
        <p:txBody>
          <a:bodyPr>
            <a:normAutofit/>
          </a:bodyPr>
          <a:lstStyle/>
          <a:p>
            <a:r>
              <a:rPr lang="en-US" sz="3600" dirty="0" smtClean="0"/>
              <a:t>Degraded performance</a:t>
            </a:r>
            <a:r>
              <a:rPr lang="en-US" sz="3600" dirty="0"/>
              <a:t>, conduct, discipline, and mission </a:t>
            </a:r>
            <a:r>
              <a:rPr lang="en-US" sz="3600" dirty="0" smtClean="0"/>
              <a:t>effectiveness</a:t>
            </a:r>
          </a:p>
          <a:p>
            <a:r>
              <a:rPr lang="en-US" sz="3600" dirty="0" smtClean="0"/>
              <a:t>Reduced combat readiness, unit effectiveness, and individual productivity</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8D2DC9F-1FE5-483E-B7E3-C64B4A443764}" type="slidenum">
              <a:rPr lang="en-US" smtClean="0"/>
              <a:t>8</a:t>
            </a:fld>
            <a:endParaRPr lang="en-US"/>
          </a:p>
        </p:txBody>
      </p:sp>
    </p:spTree>
    <p:extLst>
      <p:ext uri="{BB962C8B-B14F-4D97-AF65-F5344CB8AC3E}">
        <p14:creationId xmlns:p14="http://schemas.microsoft.com/office/powerpoint/2010/main" val="3892228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2"/>
          <p:cNvSpPr>
            <a:spLocks noGrp="1"/>
          </p:cNvSpPr>
          <p:nvPr>
            <p:ph type="title"/>
          </p:nvPr>
        </p:nvSpPr>
        <p:spPr/>
        <p:txBody>
          <a:bodyPr/>
          <a:lstStyle/>
          <a:p>
            <a:r>
              <a:rPr lang="en-US" dirty="0" smtClean="0"/>
              <a:t>High-Risk Drinking Can Lead To</a:t>
            </a:r>
          </a:p>
        </p:txBody>
      </p:sp>
      <p:sp>
        <p:nvSpPr>
          <p:cNvPr id="2" name="Slide Number Placeholder 1"/>
          <p:cNvSpPr>
            <a:spLocks noGrp="1"/>
          </p:cNvSpPr>
          <p:nvPr>
            <p:ph type="sldNum" sz="quarter" idx="10"/>
          </p:nvPr>
        </p:nvSpPr>
        <p:spPr/>
        <p:txBody>
          <a:bodyPr/>
          <a:lstStyle/>
          <a:p>
            <a:fld id="{978037C5-2723-47D6-A449-9E46F0B70957}" type="slidenum">
              <a:rPr lang="en-US"/>
              <a:pPr/>
              <a:t>9</a:t>
            </a:fld>
            <a:endParaRPr lang="en-US"/>
          </a:p>
        </p:txBody>
      </p:sp>
      <p:sp>
        <p:nvSpPr>
          <p:cNvPr id="5" name="Content Placeholder 3"/>
          <p:cNvSpPr txBox="1">
            <a:spLocks/>
          </p:cNvSpPr>
          <p:nvPr/>
        </p:nvSpPr>
        <p:spPr>
          <a:xfrm>
            <a:off x="563563" y="1535113"/>
            <a:ext cx="8123237" cy="4821237"/>
          </a:xfrm>
          <a:prstGeom prst="rect">
            <a:avLst/>
          </a:prstGeom>
        </p:spPr>
        <p:txBody>
          <a:bodyPr>
            <a:normAutofit/>
          </a:bodyPr>
          <a:lstStyle/>
          <a:p>
            <a:pPr marL="342900" indent="-342900">
              <a:spcBef>
                <a:spcPct val="20000"/>
              </a:spcBef>
              <a:buClr>
                <a:srgbClr val="C00000"/>
              </a:buClr>
              <a:buFont typeface="Webdings" pitchFamily="18" charset="2"/>
              <a:buChar char=""/>
            </a:pPr>
            <a:r>
              <a:rPr lang="en-US" sz="2000"/>
              <a:t>Restriction</a:t>
            </a:r>
          </a:p>
          <a:p>
            <a:pPr marL="342900" indent="-342900">
              <a:spcBef>
                <a:spcPts val="1200"/>
              </a:spcBef>
              <a:buClr>
                <a:srgbClr val="C00000"/>
              </a:buClr>
              <a:buFont typeface="Webdings" pitchFamily="18" charset="2"/>
              <a:buChar char=""/>
            </a:pPr>
            <a:r>
              <a:rPr lang="en-US" sz="2000"/>
              <a:t>Revoked driver</a:t>
            </a:r>
            <a:r>
              <a:rPr lang="en-US" altLang="en-US" sz="2000"/>
              <a:t>’</a:t>
            </a:r>
            <a:r>
              <a:rPr lang="en-US" sz="2000"/>
              <a:t>s license</a:t>
            </a:r>
          </a:p>
          <a:p>
            <a:pPr marL="342900" indent="-342900">
              <a:spcBef>
                <a:spcPts val="1200"/>
              </a:spcBef>
              <a:buClr>
                <a:srgbClr val="C00000"/>
              </a:buClr>
              <a:buFont typeface="Webdings" pitchFamily="18" charset="2"/>
              <a:buChar char=""/>
            </a:pPr>
            <a:r>
              <a:rPr lang="en-US" sz="2000"/>
              <a:t>DUI</a:t>
            </a:r>
          </a:p>
          <a:p>
            <a:pPr marL="342900" indent="-342900">
              <a:spcBef>
                <a:spcPts val="1200"/>
              </a:spcBef>
              <a:buClr>
                <a:srgbClr val="C00000"/>
              </a:buClr>
              <a:buFont typeface="Webdings" pitchFamily="18" charset="2"/>
              <a:buChar char=""/>
            </a:pPr>
            <a:r>
              <a:rPr lang="en-US" sz="2000"/>
              <a:t>Dishonorable discharge</a:t>
            </a:r>
          </a:p>
          <a:p>
            <a:pPr marL="342900" indent="-342900">
              <a:spcBef>
                <a:spcPts val="1200"/>
              </a:spcBef>
              <a:buClr>
                <a:srgbClr val="C00000"/>
              </a:buClr>
              <a:buFont typeface="Webdings" pitchFamily="18" charset="2"/>
              <a:buChar char=""/>
            </a:pPr>
            <a:r>
              <a:rPr lang="en-US" sz="2000"/>
              <a:t>Unintentional injuries</a:t>
            </a:r>
          </a:p>
          <a:p>
            <a:pPr marL="342900" indent="-342900">
              <a:spcBef>
                <a:spcPts val="1200"/>
              </a:spcBef>
              <a:buClr>
                <a:srgbClr val="C00000"/>
              </a:buClr>
              <a:buFont typeface="Webdings" pitchFamily="18" charset="2"/>
              <a:buChar char=""/>
            </a:pPr>
            <a:r>
              <a:rPr lang="en-US" sz="2000"/>
              <a:t>Forfeiture of pay</a:t>
            </a:r>
          </a:p>
          <a:p>
            <a:pPr marL="342900" indent="-342900">
              <a:spcBef>
                <a:spcPts val="1200"/>
              </a:spcBef>
              <a:buClr>
                <a:srgbClr val="C00000"/>
              </a:buClr>
              <a:buFont typeface="Webdings" pitchFamily="18" charset="2"/>
              <a:buChar char=""/>
            </a:pPr>
            <a:r>
              <a:rPr lang="en-US" sz="2000"/>
              <a:t>Sexual assault</a:t>
            </a:r>
          </a:p>
          <a:p>
            <a:pPr marL="342900" indent="-342900">
              <a:spcBef>
                <a:spcPts val="1200"/>
              </a:spcBef>
              <a:buClr>
                <a:srgbClr val="C00000"/>
              </a:buClr>
              <a:buFont typeface="Webdings" pitchFamily="18" charset="2"/>
              <a:buChar char=""/>
            </a:pPr>
            <a:r>
              <a:rPr lang="en-US" sz="2000"/>
              <a:t>Legal problems</a:t>
            </a:r>
          </a:p>
          <a:p>
            <a:pPr marL="342900" indent="-342900">
              <a:spcBef>
                <a:spcPts val="1200"/>
              </a:spcBef>
              <a:buClr>
                <a:srgbClr val="C00000"/>
              </a:buClr>
              <a:buFont typeface="Webdings" pitchFamily="18" charset="2"/>
              <a:buChar char=""/>
            </a:pPr>
            <a:r>
              <a:rPr lang="en-US" sz="2000"/>
              <a:t>Debt</a:t>
            </a:r>
          </a:p>
          <a:p>
            <a:pPr marL="342900" indent="-342900">
              <a:spcBef>
                <a:spcPts val="1200"/>
              </a:spcBef>
              <a:buClr>
                <a:srgbClr val="C00000"/>
              </a:buClr>
              <a:buFont typeface="Webdings" pitchFamily="18" charset="2"/>
              <a:buChar char=""/>
            </a:pPr>
            <a:r>
              <a:rPr lang="en-US" sz="2000"/>
              <a:t>Relationship problems</a:t>
            </a:r>
          </a:p>
          <a:p>
            <a:pPr marL="342900" indent="-342900">
              <a:spcBef>
                <a:spcPct val="20000"/>
              </a:spcBef>
              <a:buClr>
                <a:srgbClr val="C00000"/>
              </a:buClr>
              <a:buFont typeface="Webdings" pitchFamily="18" charset="2"/>
              <a:buChar char=""/>
            </a:pPr>
            <a:endParaRPr lang="en-US" sz="2000"/>
          </a:p>
          <a:p>
            <a:pPr marL="342900" indent="-342900">
              <a:spcBef>
                <a:spcPct val="20000"/>
              </a:spcBef>
              <a:buClr>
                <a:srgbClr val="C00000"/>
              </a:buClr>
              <a:buFont typeface="Webdings" pitchFamily="18" charset="2"/>
              <a:buChar char=""/>
            </a:pPr>
            <a:endParaRPr lang="en-US" sz="2000"/>
          </a:p>
          <a:p>
            <a:pPr marL="342900" indent="-342900">
              <a:spcBef>
                <a:spcPct val="20000"/>
              </a:spcBef>
              <a:buClr>
                <a:srgbClr val="C00000"/>
              </a:buClr>
              <a:buFont typeface="Webdings" pitchFamily="18" charset="2"/>
              <a:buNone/>
            </a:pPr>
            <a:endParaRPr lang="en-US" sz="2000"/>
          </a:p>
        </p:txBody>
      </p:sp>
      <p:sp>
        <p:nvSpPr>
          <p:cNvPr id="11" name="Content Placeholder 3"/>
          <p:cNvSpPr txBox="1">
            <a:spLocks/>
          </p:cNvSpPr>
          <p:nvPr/>
        </p:nvSpPr>
        <p:spPr>
          <a:xfrm>
            <a:off x="4808538" y="1533525"/>
            <a:ext cx="4030662" cy="4821238"/>
          </a:xfrm>
          <a:prstGeom prst="rect">
            <a:avLst/>
          </a:prstGeom>
        </p:spPr>
        <p:txBody>
          <a:bodyPr>
            <a:normAutofit/>
          </a:bodyPr>
          <a:lstStyle/>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Court-martial</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Rank reduction</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STDs</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NJP</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Pregnancy</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Liver disease </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Coma and/or death</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Alcoholism</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Totaled car</a:t>
            </a:r>
          </a:p>
          <a:p>
            <a:pPr marL="342900" indent="-342900" fontAlgn="auto">
              <a:spcBef>
                <a:spcPts val="1200"/>
              </a:spcBef>
              <a:spcAft>
                <a:spcPts val="0"/>
              </a:spcAft>
              <a:buClr>
                <a:srgbClr val="C00000"/>
              </a:buClr>
              <a:buFont typeface="Webdings" pitchFamily="18" charset="2"/>
              <a:buChar char=""/>
              <a:defRPr/>
            </a:pPr>
            <a:r>
              <a:rPr lang="en-US" sz="2000" dirty="0">
                <a:latin typeface="+mn-lt"/>
                <a:ea typeface="+mn-ea"/>
              </a:rPr>
              <a:t>Seizures</a:t>
            </a:r>
          </a:p>
          <a:p>
            <a:pPr fontAlgn="auto">
              <a:spcBef>
                <a:spcPct val="20000"/>
              </a:spcBef>
              <a:spcAft>
                <a:spcPts val="0"/>
              </a:spcAft>
              <a:buClr>
                <a:srgbClr val="C00000"/>
              </a:buClr>
              <a:defRPr/>
            </a:pPr>
            <a:endParaRPr lang="en-US" sz="2000" dirty="0">
              <a:latin typeface="+mn-lt"/>
              <a:ea typeface="+mn-ea"/>
            </a:endParaRPr>
          </a:p>
          <a:p>
            <a:pPr fontAlgn="auto">
              <a:spcBef>
                <a:spcPct val="20000"/>
              </a:spcBef>
              <a:spcAft>
                <a:spcPts val="0"/>
              </a:spcAft>
              <a:buClr>
                <a:srgbClr val="C00000"/>
              </a:buClr>
              <a:buFont typeface="Webdings" pitchFamily="18" charset="2"/>
              <a:buNone/>
              <a:defRPr/>
            </a:pPr>
            <a:endParaRPr lang="en-US" sz="2000" dirty="0">
              <a:latin typeface="+mn-lt"/>
              <a:ea typeface="+mn-ea"/>
            </a:endParaRPr>
          </a:p>
        </p:txBody>
      </p:sp>
    </p:spTree>
    <p:extLst>
      <p:ext uri="{BB962C8B-B14F-4D97-AF65-F5344CB8AC3E}">
        <p14:creationId xmlns:p14="http://schemas.microsoft.com/office/powerpoint/2010/main" val="24922974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7116BADB0747E4F87C4EE6EC48B990D" ma:contentTypeVersion="7" ma:contentTypeDescription="Create a new document." ma:contentTypeScope="" ma:versionID="26354a7ecabf78a3b73a7e05be14e2ba">
  <xsd:schema xmlns:xsd="http://www.w3.org/2001/XMLSchema" xmlns:xs="http://www.w3.org/2001/XMLSchema" xmlns:p="http://schemas.microsoft.com/office/2006/metadata/properties" xmlns:ns2="bf87e852-2a8d-40c5-85cc-cc0127d5a5d8" xmlns:ns3="04435ba3-4dae-4786-9607-e49318d95f66" xmlns:ns4="http://schemas.microsoft.com/sharepoint/v4" targetNamespace="http://schemas.microsoft.com/office/2006/metadata/properties" ma:root="true" ma:fieldsID="77a2b3afdc687471ce641ade6c3ae1f1" ns2:_="" ns3:_="" ns4:_="">
    <xsd:import namespace="bf87e852-2a8d-40c5-85cc-cc0127d5a5d8"/>
    <xsd:import namespace="04435ba3-4dae-4786-9607-e49318d95f66"/>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Tab_x0020_Name" minOccurs="0"/>
                <xsd:element ref="ns3:Module"/>
                <xsd:element ref="ns4:IconOverlay" minOccurs="0"/>
                <xsd:element ref="ns3:Length_x0020_in_x0020_Minutes" minOccurs="0"/>
                <xsd:element ref="ns3:Metho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7e852-2a8d-40c5-85cc-cc0127d5a5d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435ba3-4dae-4786-9607-e49318d95f66" elementFormDefault="qualified">
    <xsd:import namespace="http://schemas.microsoft.com/office/2006/documentManagement/types"/>
    <xsd:import namespace="http://schemas.microsoft.com/office/infopath/2007/PartnerControls"/>
    <xsd:element name="Tab_x0020_Name" ma:index="11" nillable="true" ma:displayName="Tab Name" ma:internalName="Tab_x0020_Name">
      <xsd:simpleType>
        <xsd:restriction base="dms:Text">
          <xsd:maxLength value="255"/>
        </xsd:restriction>
      </xsd:simpleType>
    </xsd:element>
    <xsd:element name="Module" ma:index="12" ma:displayName="Module" ma:format="Dropdown" ma:internalName="Module">
      <xsd:simpleType>
        <xsd:restriction base="dms:Choice">
          <xsd:enumeration value="UMAPIT"/>
          <xsd:enumeration value="Suicide Prevention"/>
          <xsd:enumeration value="Combat and Operational Stress Control"/>
          <xsd:enumeration value="Substance Abuse"/>
          <xsd:enumeration value="Intimate Partner Abuse and Child Maltreatment"/>
          <xsd:enumeration value="Marine Total Fitness"/>
        </xsd:restriction>
      </xsd:simpleType>
    </xsd:element>
    <xsd:element name="Length_x0020_in_x0020_Minutes" ma:index="14" nillable="true" ma:displayName="Length in Minutes" ma:decimals="0" ma:internalName="Length_x0020_in_x0020_Minutes">
      <xsd:simpleType>
        <xsd:restriction base="dms:Number"/>
      </xsd:simpleType>
    </xsd:element>
    <xsd:element name="Method" ma:index="16" nillable="true" ma:displayName="Method" ma:internalName="Method">
      <xsd:complexType>
        <xsd:complexContent>
          <xsd:extension base="dms:MultiChoiceFillIn">
            <xsd:sequence>
              <xsd:element name="Value" maxOccurs="unbounded" minOccurs="0" nillable="true">
                <xsd:simpleType>
                  <xsd:union memberTypes="dms:Text">
                    <xsd:simpleType>
                      <xsd:restriction base="dms:Choice">
                        <xsd:enumeration value="Video"/>
                        <xsd:enumeration value="Guided Discussion"/>
                        <xsd:enumeration value="Roleplay"/>
                        <xsd:enumeration value="Small Groups"/>
                        <xsd:enumeration value="Handouts"/>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b_x0020_Name xmlns="04435ba3-4dae-4786-9607-e49318d95f66" xsi:nil="true"/>
    <IconOverlay xmlns="http://schemas.microsoft.com/sharepoint/v4" xsi:nil="true"/>
    <Length_x0020_in_x0020_Minutes xmlns="04435ba3-4dae-4786-9607-e49318d95f66" xsi:nil="true"/>
    <Module xmlns="04435ba3-4dae-4786-9607-e49318d95f66">Substance Abuse</Module>
    <Method xmlns="04435ba3-4dae-4786-9607-e49318d95f66">
      <Value>PowerPoint Template</Value>
    </Method>
    <_dlc_DocId xmlns="bf87e852-2a8d-40c5-85cc-cc0127d5a5d8">MFDIV-879-50</_dlc_DocId>
    <_dlc_DocIdUrl xmlns="bf87e852-2a8d-40c5-85cc-cc0127d5a5d8">
      <Url>https://ehqmc.usmc.mil/sites/family/mfc/MAPIT/_layouts/DocIdRedir.aspx?ID=MFDIV-879-50</Url>
      <Description>MFDIV-879-50</Description>
    </_dlc_DocIdUrl>
  </documentManagement>
</p:properties>
</file>

<file path=customXml/itemProps1.xml><?xml version="1.0" encoding="utf-8"?>
<ds:datastoreItem xmlns:ds="http://schemas.openxmlformats.org/officeDocument/2006/customXml" ds:itemID="{C5453965-3724-4347-B708-A5E5E9CA051E}"/>
</file>

<file path=customXml/itemProps2.xml><?xml version="1.0" encoding="utf-8"?>
<ds:datastoreItem xmlns:ds="http://schemas.openxmlformats.org/officeDocument/2006/customXml" ds:itemID="{1D1D1C29-30B1-4682-A475-73826F3A5D25}"/>
</file>

<file path=customXml/itemProps3.xml><?xml version="1.0" encoding="utf-8"?>
<ds:datastoreItem xmlns:ds="http://schemas.openxmlformats.org/officeDocument/2006/customXml" ds:itemID="{73BC67CD-4A09-4A3B-B1CD-6F71752F835B}"/>
</file>

<file path=customXml/itemProps4.xml><?xml version="1.0" encoding="utf-8"?>
<ds:datastoreItem xmlns:ds="http://schemas.openxmlformats.org/officeDocument/2006/customXml" ds:itemID="{B0BC9659-C52F-47C5-8C98-7A2555895DDD}"/>
</file>

<file path=docProps/app.xml><?xml version="1.0" encoding="utf-8"?>
<Properties xmlns="http://schemas.openxmlformats.org/officeDocument/2006/extended-properties" xmlns:vt="http://schemas.openxmlformats.org/officeDocument/2006/docPropsVTypes">
  <Template>Angles</Template>
  <TotalTime>6175</TotalTime>
  <Words>1086</Words>
  <Application>Microsoft Office PowerPoint</Application>
  <PresentationFormat>On-screen Show (4:3)</PresentationFormat>
  <Paragraphs>135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Substance Abuse Training for Supervisors </vt:lpstr>
      <vt:lpstr>TEMPLATE ONLY</vt:lpstr>
      <vt:lpstr>Terminal Learning Objectives</vt:lpstr>
      <vt:lpstr>Substance Abuse Policy</vt:lpstr>
      <vt:lpstr>Substance Abuse Policy cont.’</vt:lpstr>
      <vt:lpstr>Substance Abuse Incidents</vt:lpstr>
      <vt:lpstr>Guided Discussions</vt:lpstr>
      <vt:lpstr>Impacts of High-Risk Drinking</vt:lpstr>
      <vt:lpstr>High-Risk Drinking Can Lead To</vt:lpstr>
      <vt:lpstr>Command Climate and Alcohol</vt:lpstr>
      <vt:lpstr>Command Climate and Alcohol cont.</vt:lpstr>
      <vt:lpstr>Early Warning Signs of Alcohol Abuse</vt:lpstr>
      <vt:lpstr>Early Warning Signs of Drug Abuse</vt:lpstr>
      <vt:lpstr>Supervisor’s Role</vt:lpstr>
      <vt:lpstr>Supervisor’s Role</vt:lpstr>
      <vt:lpstr>Marine Corps Policy on Illegal Drugs</vt:lpstr>
      <vt:lpstr>Marine Corps Policy on Urinalysis</vt:lpstr>
      <vt:lpstr>The Bottom Line</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CIV Robert L</dc:creator>
  <cp:keywords>;#Alcohol;#Drugs;#For Leaders;#</cp:keywords>
  <cp:lastModifiedBy>Weeks Capt Alisson</cp:lastModifiedBy>
  <cp:revision>90</cp:revision>
  <dcterms:created xsi:type="dcterms:W3CDTF">2014-11-19T20:31:44Z</dcterms:created>
  <dcterms:modified xsi:type="dcterms:W3CDTF">2015-10-13T21:27:54Z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0x01010057116BADB0747E4F87C4EE6EC48B990D</vt:lpwstr>
  </property>
  <property fmtid="{D5CDD505-2E9C-101B-9397-08002B2CF9AE}" pid="3" name="_dlc_DocIdItemGuid">
    <vt:lpwstr>e63f0800-52d3-4486-b8a9-388acd540d02</vt:lpwstr>
  </property>
</Properties>
</file>