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handoutMasterIdLst>
    <p:handoutMasterId r:id="rId22"/>
  </p:handoutMasterIdLst>
  <p:sldIdLst>
    <p:sldId id="656" r:id="rId2"/>
    <p:sldId id="550" r:id="rId3"/>
    <p:sldId id="659" r:id="rId4"/>
    <p:sldId id="658" r:id="rId5"/>
    <p:sldId id="657" r:id="rId6"/>
    <p:sldId id="669" r:id="rId7"/>
    <p:sldId id="660" r:id="rId8"/>
    <p:sldId id="661" r:id="rId9"/>
    <p:sldId id="662" r:id="rId10"/>
    <p:sldId id="663" r:id="rId11"/>
    <p:sldId id="664" r:id="rId12"/>
    <p:sldId id="665" r:id="rId13"/>
    <p:sldId id="668" r:id="rId14"/>
    <p:sldId id="667" r:id="rId15"/>
    <p:sldId id="666" r:id="rId16"/>
    <p:sldId id="671" r:id="rId17"/>
    <p:sldId id="670" r:id="rId18"/>
    <p:sldId id="672" r:id="rId19"/>
    <p:sldId id="590" r:id="rId2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C00000"/>
    <a:srgbClr val="CCCCFF"/>
    <a:srgbClr val="FFCC99"/>
    <a:srgbClr val="FFFF99"/>
    <a:srgbClr val="FFFFCC"/>
    <a:srgbClr val="000000"/>
    <a:srgbClr val="66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7" autoAdjust="0"/>
    <p:restoredTop sz="90000" autoAdjust="0"/>
  </p:normalViewPr>
  <p:slideViewPr>
    <p:cSldViewPr snapToGrid="0">
      <p:cViewPr>
        <p:scale>
          <a:sx n="79" d="100"/>
          <a:sy n="79" d="100"/>
        </p:scale>
        <p:origin x="834" y="-27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186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990"/>
      </p:cViewPr>
      <p:guideLst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7" tIns="46224" rIns="92447" bIns="46224" numCol="1" anchor="t" anchorCtr="0" compatLnSpc="1">
            <a:prstTxWarp prst="textNoShape">
              <a:avLst/>
            </a:prstTxWarp>
          </a:bodyPr>
          <a:lstStyle>
            <a:lvl1pPr defTabSz="925376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4" y="1"/>
            <a:ext cx="3043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7" tIns="46224" rIns="92447" bIns="46224" numCol="1" anchor="t" anchorCtr="0" compatLnSpc="1">
            <a:prstTxWarp prst="textNoShape">
              <a:avLst/>
            </a:prstTxWarp>
          </a:bodyPr>
          <a:lstStyle>
            <a:lvl1pPr algn="r" defTabSz="925376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6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7" tIns="46224" rIns="92447" bIns="46224" numCol="1" anchor="b" anchorCtr="0" compatLnSpc="1">
            <a:prstTxWarp prst="textNoShape">
              <a:avLst/>
            </a:prstTxWarp>
          </a:bodyPr>
          <a:lstStyle>
            <a:lvl1pPr defTabSz="925376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4" y="8842376"/>
            <a:ext cx="30432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7" tIns="46224" rIns="92447" bIns="46224" numCol="1" anchor="b" anchorCtr="0" compatLnSpc="1">
            <a:prstTxWarp prst="textNoShape">
              <a:avLst/>
            </a:prstTxWarp>
          </a:bodyPr>
          <a:lstStyle>
            <a:lvl1pPr algn="r" defTabSz="925376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AB28EB8-07AA-439F-AB90-7C4D4B5E4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63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0" rIns="90858" bIns="45430" numCol="1" anchor="t" anchorCtr="0" compatLnSpc="1">
            <a:prstTxWarp prst="textNoShape">
              <a:avLst/>
            </a:prstTxWarp>
          </a:bodyPr>
          <a:lstStyle>
            <a:lvl1pPr defTabSz="909504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1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0" rIns="90858" bIns="45430" numCol="1" anchor="t" anchorCtr="0" compatLnSpc="1">
            <a:prstTxWarp prst="textNoShape">
              <a:avLst/>
            </a:prstTxWarp>
          </a:bodyPr>
          <a:lstStyle>
            <a:lvl1pPr algn="r" defTabSz="909504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685800"/>
            <a:ext cx="5172075" cy="387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94710"/>
            <a:ext cx="518477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0" rIns="90858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8726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0" rIns="90858" bIns="45430" numCol="1" anchor="b" anchorCtr="0" compatLnSpc="1">
            <a:prstTxWarp prst="textNoShape">
              <a:avLst/>
            </a:prstTxWarp>
          </a:bodyPr>
          <a:lstStyle>
            <a:lvl1pPr defTabSz="909504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977867" y="8842226"/>
            <a:ext cx="3043658" cy="46529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394A1FE-0100-4C11-9820-4A426006DD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75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736518A-250D-4D3F-891E-4D3EED8017C9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49788" cy="34893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18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25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7" y="4594711"/>
            <a:ext cx="5184775" cy="43397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special place for us as Senior Leaders.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29064" y="8820151"/>
            <a:ext cx="3052761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2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48726"/>
            <a:ext cx="30527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85E449-EFEF-4873-9F2B-C5B68D21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85800" y="-11953"/>
            <a:ext cx="1295400" cy="6869953"/>
            <a:chOff x="3048000" y="-11953"/>
            <a:chExt cx="1295400" cy="6869953"/>
          </a:xfrm>
          <a:effectLst>
            <a:outerShdw blurRad="276225" dist="88900" dir="2700000" algn="tl" rotWithShape="0">
              <a:srgbClr val="000000">
                <a:alpha val="85000"/>
              </a:srgbClr>
            </a:outerShdw>
          </a:effectLst>
        </p:grpSpPr>
        <p:sp>
          <p:nvSpPr>
            <p:cNvPr id="5" name="Rectangle 4"/>
            <p:cNvSpPr/>
            <p:nvPr/>
          </p:nvSpPr>
          <p:spPr bwMode="auto">
            <a:xfrm>
              <a:off x="3048000" y="0"/>
              <a:ext cx="1295400" cy="6858000"/>
            </a:xfrm>
            <a:prstGeom prst="rect">
              <a:avLst/>
            </a:prstGeom>
            <a:solidFill>
              <a:srgbClr val="B9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US" sz="4400" b="0"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048000" y="0"/>
              <a:ext cx="80963" cy="6858000"/>
            </a:xfrm>
            <a:prstGeom prst="rect">
              <a:avLst/>
            </a:prstGeom>
            <a:gradFill flip="none" rotWithShape="1">
              <a:gsLst>
                <a:gs pos="75000">
                  <a:srgbClr val="B90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>
              <a:glow rad="38100">
                <a:schemeClr val="bg1">
                  <a:alpha val="75000"/>
                </a:schemeClr>
              </a:glow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US" sz="4400" b="0"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262437" y="-11953"/>
              <a:ext cx="80963" cy="6858000"/>
            </a:xfrm>
            <a:prstGeom prst="rect">
              <a:avLst/>
            </a:prstGeom>
            <a:gradFill flip="none" rotWithShape="1">
              <a:gsLst>
                <a:gs pos="75000">
                  <a:srgbClr val="B90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>
              <a:glow rad="38100">
                <a:schemeClr val="bg1">
                  <a:alpha val="75000"/>
                </a:schemeClr>
              </a:glow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endParaRPr lang="en-US" sz="4400" b="0">
                <a:ea typeface="ＭＳ Ｐゴシック" charset="0"/>
              </a:endParaRPr>
            </a:p>
          </p:txBody>
        </p:sp>
      </p:grpSp>
      <p:pic>
        <p:nvPicPr>
          <p:cNvPr id="8" name="Picture 7" descr="IG_Seal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2743200" cy="2800350"/>
          </a:xfrm>
          <a:prstGeom prst="rect">
            <a:avLst/>
          </a:prstGeom>
          <a:noFill/>
          <a:ln>
            <a:noFill/>
          </a:ln>
          <a:effectLst>
            <a:outerShdw blurRad="400050" dist="304800" dir="2700000" sx="102000" sy="102000" algn="tl" rotWithShape="0">
              <a:srgbClr val="333333">
                <a:alpha val="5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6629400" cy="1143000"/>
          </a:xfrm>
        </p:spPr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54102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8F92E1E-B70F-42C9-AB59-94BBC0985B6C}" type="datetime1">
              <a:rPr lang="en-US" b="0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4/4/2019</a:t>
            </a:fld>
            <a:endParaRPr lang="en-US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61474B0-9FC7-4325-B19D-B77E02F00E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86250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8788B9B-35B6-426D-A45A-9C88A097A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22335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C55162E-A584-4602-BE30-97C757394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6475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D707826-A792-49BA-803C-3CA987827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4272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7941DB-BC0C-4988-B758-12B2CA7179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2966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818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03835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7469F4E-150B-4F0B-9751-29D4B371BC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91342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8046039-66D4-4F4D-811A-092C26B888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06420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088A1F9-1A1F-468D-8B5D-546570353F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1073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345DE3D-A3A4-4F29-A610-3E1055585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774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4930948-7705-4D10-B595-1C70662F0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31047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D2ED82D-5A45-4BDD-8A14-B9DF3BBDD3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46379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17B0D6-DD8E-44FE-B3BC-9499845A4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528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5A0E33-4FDF-4EF4-9209-942FB30E6D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0948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 rot="-5400000">
            <a:off x="4189413" y="-3735388"/>
            <a:ext cx="762000" cy="9147175"/>
          </a:xfrm>
          <a:prstGeom prst="rect">
            <a:avLst/>
          </a:prstGeom>
          <a:gradFill rotWithShape="1">
            <a:gsLst>
              <a:gs pos="0">
                <a:srgbClr val="60606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b="0" smtClean="0"/>
          </a:p>
        </p:txBody>
      </p:sp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0708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9613" y="6496050"/>
            <a:ext cx="21859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  <a:ea typeface="ＭＳ Ｐゴシック" pitchFamily="34" charset="-128"/>
              </a:rPr>
              <a:t>Slide </a:t>
            </a:r>
            <a:fld id="{949B989F-30DE-4438-9EC4-9CB9FD6244F6}" type="slidenum">
              <a:rPr lang="en-US" b="0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B9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400" b="0" dirty="0">
              <a:solidFill>
                <a:srgbClr val="FFFFFF"/>
              </a:solidFill>
            </a:endParaRPr>
          </a:p>
        </p:txBody>
      </p:sp>
      <p:pic>
        <p:nvPicPr>
          <p:cNvPr id="2" name="Picture 1" descr="IG_Seal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" cy="933704"/>
          </a:xfrm>
          <a:prstGeom prst="rect">
            <a:avLst/>
          </a:prstGeom>
          <a:ln>
            <a:noFill/>
          </a:ln>
          <a:effectLst>
            <a:reflection stA="50000" endPos="31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3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5000"/>
        <a:buFont typeface="Arial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-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2133600" y="298450"/>
            <a:ext cx="701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Inspector General of the Marine Corps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100793" y="4563015"/>
            <a:ext cx="7010400" cy="2544762"/>
          </a:xfrm>
        </p:spPr>
        <p:txBody>
          <a:bodyPr/>
          <a:lstStyle/>
          <a:p>
            <a:pPr algn="r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Commander’s</a:t>
            </a:r>
            <a:b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Request Mast Program</a:t>
            </a:r>
            <a:b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</a:b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/>
            </a:r>
            <a:b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</a:b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U</a:t>
            </a:r>
            <a:r>
              <a:rPr lang="en-US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pdated January 2018</a:t>
            </a:r>
            <a:endParaRPr lang="en-US" sz="3600" b="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sp>
        <p:nvSpPr>
          <p:cNvPr id="7173" name="Picture 1"/>
          <p:cNvSpPr>
            <a:spLocks noChangeAspect="1"/>
          </p:cNvSpPr>
          <p:nvPr/>
        </p:nvSpPr>
        <p:spPr bwMode="auto">
          <a:xfrm>
            <a:off x="4724400" y="2187575"/>
            <a:ext cx="1600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b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0"/>
          <a:stretch/>
        </p:blipFill>
        <p:spPr>
          <a:xfrm>
            <a:off x="3008909" y="2021940"/>
            <a:ext cx="5550470" cy="2395713"/>
          </a:xfrm>
          <a:prstGeom prst="rect">
            <a:avLst/>
          </a:prstGeom>
          <a:ln>
            <a:noFill/>
          </a:ln>
          <a:effectLst>
            <a:outerShdw blurRad="393700" dir="9600000" sx="106000" sy="106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71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33651" y="259456"/>
            <a:ext cx="8210349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3734807" cy="468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80" y="1314448"/>
            <a:ext cx="3746993" cy="468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674584" y="5526540"/>
            <a:ext cx="2021927" cy="252413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79555" y="4067854"/>
            <a:ext cx="2021927" cy="252413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Left-Right Arrow 1"/>
          <p:cNvSpPr/>
          <p:nvPr/>
        </p:nvSpPr>
        <p:spPr bwMode="auto">
          <a:xfrm rot="20393062">
            <a:off x="3620253" y="4171630"/>
            <a:ext cx="3608333" cy="1884097"/>
          </a:xfrm>
          <a:prstGeom prst="leftRightArrow">
            <a:avLst>
              <a:gd name="adj1" fmla="val 68137"/>
              <a:gd name="adj2" fmla="val 58004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“</a:t>
            </a: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Does the commander ensure all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Request Masts petitions are </a:t>
            </a:r>
            <a:r>
              <a:rPr kumimoji="0" lang="en-US" sz="140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expeditiously</a:t>
            </a:r>
            <a:r>
              <a:rPr kumimoji="0" lang="en-US" sz="140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 </a:t>
            </a: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handled?”</a:t>
            </a:r>
          </a:p>
        </p:txBody>
      </p:sp>
      <p:sp>
        <p:nvSpPr>
          <p:cNvPr id="11" name="TextBox 10"/>
          <p:cNvSpPr txBox="1"/>
          <p:nvPr/>
        </p:nvSpPr>
        <p:spPr>
          <a:xfrm rot="264563">
            <a:off x="777489" y="3076397"/>
            <a:ext cx="809154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</a:rPr>
              <a:t>To uphold faith in the system, we get the Marine quickly before their Commander.</a:t>
            </a:r>
          </a:p>
          <a:p>
            <a:r>
              <a:rPr lang="en-US" sz="1600" dirty="0" smtClean="0">
                <a:solidFill>
                  <a:srgbClr val="000066"/>
                </a:solidFill>
              </a:rPr>
              <a:t>Actually resolving the issue correctly may take time, and must be tracked.</a:t>
            </a:r>
          </a:p>
        </p:txBody>
      </p:sp>
    </p:spTree>
    <p:extLst>
      <p:ext uri="{BB962C8B-B14F-4D97-AF65-F5344CB8AC3E}">
        <p14:creationId xmlns:p14="http://schemas.microsoft.com/office/powerpoint/2010/main" val="40845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14399" y="259456"/>
            <a:ext cx="8201025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" y="1314450"/>
            <a:ext cx="3734807" cy="468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72" y="1314448"/>
            <a:ext cx="3746993" cy="468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1477" y="2836640"/>
            <a:ext cx="3707606" cy="197078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88680" y="4888302"/>
            <a:ext cx="1800046" cy="180738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339052">
            <a:off x="527430" y="3310431"/>
            <a:ext cx="733877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</a:rPr>
              <a:t>If a subordinate commander, to the commander in block </a:t>
            </a:r>
            <a:r>
              <a:rPr lang="en-US" sz="1600" dirty="0" err="1" smtClean="0">
                <a:solidFill>
                  <a:srgbClr val="000066"/>
                </a:solidFill>
              </a:rPr>
              <a:t>8a</a:t>
            </a:r>
            <a:r>
              <a:rPr lang="en-US" sz="1600" dirty="0" smtClean="0">
                <a:solidFill>
                  <a:srgbClr val="000066"/>
                </a:solidFill>
              </a:rPr>
              <a:t>, resolves the issue that subordinate commander is acknowledged in Part III and the Request for Mast is NOT forwarded any higher.  ONLY Commanders can be acknowledged in Part III.</a:t>
            </a:r>
          </a:p>
        </p:txBody>
      </p:sp>
    </p:spTree>
    <p:extLst>
      <p:ext uri="{BB962C8B-B14F-4D97-AF65-F5344CB8AC3E}">
        <p14:creationId xmlns:p14="http://schemas.microsoft.com/office/powerpoint/2010/main" val="336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9"/>
          <a:stretch/>
        </p:blipFill>
        <p:spPr bwMode="auto">
          <a:xfrm>
            <a:off x="126563" y="1470029"/>
            <a:ext cx="8801100" cy="2672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22997" y="249831"/>
            <a:ext cx="8192428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44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0" y="1864677"/>
            <a:ext cx="566327" cy="684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670" y="4518958"/>
            <a:ext cx="8306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Used when the Marine has seen the Commander designated in </a:t>
            </a:r>
            <a:r>
              <a:rPr lang="en-US" sz="2400" dirty="0" err="1" smtClean="0">
                <a:solidFill>
                  <a:srgbClr val="000066"/>
                </a:solidFill>
              </a:rPr>
              <a:t>8a</a:t>
            </a:r>
            <a:r>
              <a:rPr lang="en-US" sz="2400" dirty="0" smtClean="0">
                <a:solidFill>
                  <a:srgbClr val="000066"/>
                </a:solidFill>
              </a:rPr>
              <a:t> and understands the disposition of the complaint.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9"/>
          <a:stretch/>
        </p:blipFill>
        <p:spPr bwMode="auto">
          <a:xfrm>
            <a:off x="126563" y="1470029"/>
            <a:ext cx="8801100" cy="2672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40529" y="269081"/>
            <a:ext cx="8174895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44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3" y="2407067"/>
            <a:ext cx="566327" cy="684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6081" y="2513881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OCR A Extended" panose="02010509020102010303" pitchFamily="50" charset="0"/>
              </a:rPr>
              <a:t>LtCol. </a:t>
            </a:r>
            <a:r>
              <a:rPr lang="en-US" sz="1800" b="0" dirty="0" err="1" smtClean="0">
                <a:solidFill>
                  <a:schemeClr val="tx1"/>
                </a:solidFill>
                <a:latin typeface="OCR A Extended" panose="02010509020102010303" pitchFamily="50" charset="0"/>
              </a:rPr>
              <a:t>Smedley</a:t>
            </a:r>
            <a:r>
              <a:rPr lang="en-US" sz="1800" b="0" dirty="0" smtClean="0">
                <a:solidFill>
                  <a:schemeClr val="tx1"/>
                </a:solidFill>
                <a:latin typeface="OCR A Extended" panose="02010509020102010303" pitchFamily="50" charset="0"/>
              </a:rPr>
              <a:t> D. Butler USMC</a:t>
            </a:r>
            <a:endParaRPr lang="en-US" sz="1800" b="0" dirty="0">
              <a:solidFill>
                <a:schemeClr val="tx1"/>
              </a:solidFill>
              <a:latin typeface="OCR A Extended" panose="020105090201020103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670" y="4518958"/>
            <a:ext cx="8306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Used when a Marine sees a subordinate commander and understands the disposition </a:t>
            </a:r>
            <a:r>
              <a:rPr lang="en-US" sz="2400" u="sng" dirty="0" smtClean="0">
                <a:solidFill>
                  <a:srgbClr val="000066"/>
                </a:solidFill>
              </a:rPr>
              <a:t>and</a:t>
            </a:r>
            <a:r>
              <a:rPr lang="en-US" sz="2400" dirty="0" smtClean="0">
                <a:solidFill>
                  <a:srgbClr val="000066"/>
                </a:solidFill>
              </a:rPr>
              <a:t> voluntarily withdraws sending the Request for Mast up to the commander originally designed in block </a:t>
            </a:r>
            <a:r>
              <a:rPr lang="en-US" sz="2400" dirty="0" err="1" smtClean="0">
                <a:solidFill>
                  <a:srgbClr val="000066"/>
                </a:solidFill>
              </a:rPr>
              <a:t>8a</a:t>
            </a:r>
            <a:r>
              <a:rPr lang="en-US" sz="2400" dirty="0" smtClean="0">
                <a:solidFill>
                  <a:srgbClr val="000066"/>
                </a:solidFill>
              </a:rPr>
              <a:t>.  This can never be used in a sealed “eyes only” request.</a:t>
            </a:r>
            <a:endParaRPr lang="en-US" sz="2400" u="sng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9"/>
          <a:stretch/>
        </p:blipFill>
        <p:spPr bwMode="auto">
          <a:xfrm>
            <a:off x="126563" y="1470029"/>
            <a:ext cx="8801100" cy="2672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10297" y="240206"/>
            <a:ext cx="8205128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44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0" y="3061320"/>
            <a:ext cx="566327" cy="68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670" y="4518958"/>
            <a:ext cx="8306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U</a:t>
            </a:r>
            <a:r>
              <a:rPr lang="en-US" sz="2400" dirty="0" smtClean="0">
                <a:solidFill>
                  <a:srgbClr val="000066"/>
                </a:solidFill>
              </a:rPr>
              <a:t>sed when a Commander refuses to directly communicate with an applicant.  This is not the same as a denial.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9"/>
          <a:stretch/>
        </p:blipFill>
        <p:spPr bwMode="auto">
          <a:xfrm>
            <a:off x="126563" y="1470029"/>
            <a:ext cx="8801100" cy="2672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22997" y="259456"/>
            <a:ext cx="8192428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brightnessContrast bright="-44000" contrast="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0" y="3480506"/>
            <a:ext cx="566327" cy="68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670" y="4518958"/>
            <a:ext cx="830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</a:rPr>
              <a:t>Used when a Commander grants an audience with an applicant but does not inform the applicant of the disposition.  This is not the same as a denial.</a:t>
            </a:r>
          </a:p>
        </p:txBody>
      </p:sp>
    </p:spTree>
    <p:extLst>
      <p:ext uri="{BB962C8B-B14F-4D97-AF65-F5344CB8AC3E}">
        <p14:creationId xmlns:p14="http://schemas.microsoft.com/office/powerpoint/2010/main" val="23494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24025" y="249831"/>
            <a:ext cx="8191399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Requirements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74" y="1278723"/>
            <a:ext cx="84872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66"/>
                </a:solidFill>
              </a:rPr>
              <a:t>Commanders Must:</a:t>
            </a:r>
            <a:endParaRPr lang="en-US" sz="2400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Hold accountable anyone who interferes with the Request Mast </a:t>
            </a:r>
            <a:r>
              <a:rPr lang="en-US" sz="2400" dirty="0">
                <a:solidFill>
                  <a:srgbClr val="000066"/>
                </a:solidFill>
              </a:rPr>
              <a:t>p</a:t>
            </a:r>
            <a:r>
              <a:rPr lang="en-US" sz="2400" dirty="0" smtClean="0">
                <a:solidFill>
                  <a:srgbClr val="000066"/>
                </a:solidFill>
              </a:rPr>
              <a:t>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Hold accountable anyone who reprises against anyone who Requests Mast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88" y="3706586"/>
            <a:ext cx="4398509" cy="29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494739" y="249831"/>
            <a:ext cx="8181774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Follow-Up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383" y="5590096"/>
            <a:ext cx="8563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</a:rPr>
              <a:t>Commanders must have a tracking system to ensure request are handled in an expeditious manner and to assure no adverse actions befall the Applicant for requesting  Mast with the Commander.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23254"/>
              </p:ext>
            </p:extLst>
          </p:nvPr>
        </p:nvGraphicFramePr>
        <p:xfrm>
          <a:off x="298383" y="1517050"/>
          <a:ext cx="8563734" cy="407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5" imgW="8545314" imgH="6093058" progId="Word.Document.12">
                  <p:embed/>
                </p:oleObj>
              </mc:Choice>
              <mc:Fallback>
                <p:oleObj name="Document" r:id="rId5" imgW="8545314" imgH="6093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383" y="1517050"/>
                        <a:ext cx="8563734" cy="407304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9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4336" y="390144"/>
            <a:ext cx="67818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66"/>
                </a:solidFill>
              </a:rPr>
              <a:t>Most Common Findings/Failures in Request Mast Programs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688" y="1392174"/>
            <a:ext cx="8262366" cy="4114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Commanders </a:t>
            </a:r>
            <a:r>
              <a:rPr lang="en-US" sz="2000" dirty="0">
                <a:solidFill>
                  <a:srgbClr val="000066"/>
                </a:solidFill>
              </a:rPr>
              <a:t>accepting </a:t>
            </a:r>
            <a:r>
              <a:rPr lang="en-US" sz="2000" dirty="0" smtClean="0">
                <a:solidFill>
                  <a:srgbClr val="000066"/>
                </a:solidFill>
              </a:rPr>
              <a:t>inappropriate Requests for Mast </a:t>
            </a:r>
            <a:r>
              <a:rPr lang="en-US" sz="2000" dirty="0">
                <a:solidFill>
                  <a:srgbClr val="000066"/>
                </a:solidFill>
              </a:rPr>
              <a:t>that involve </a:t>
            </a:r>
            <a:r>
              <a:rPr lang="en-US" sz="2000" dirty="0" smtClean="0">
                <a:solidFill>
                  <a:srgbClr val="000066"/>
                </a:solidFill>
              </a:rPr>
              <a:t>ADSEPs, </a:t>
            </a:r>
            <a:r>
              <a:rPr lang="en-US" sz="2000" dirty="0">
                <a:solidFill>
                  <a:srgbClr val="000066"/>
                </a:solidFill>
              </a:rPr>
              <a:t>Military Justice, </a:t>
            </a:r>
            <a:r>
              <a:rPr lang="en-US" sz="2000" dirty="0" smtClean="0">
                <a:solidFill>
                  <a:srgbClr val="000066"/>
                </a:solidFill>
              </a:rPr>
              <a:t>bad FITREPs, etc.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“I still want to stay in the Marine Corps in spite of my involuntary separation…”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“Second-hand smoke caused my ‘pop’…”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“PMO should never have pulled me over…”</a:t>
            </a:r>
            <a:r>
              <a:rPr lang="en-US" sz="1800" dirty="0">
                <a:solidFill>
                  <a:srgbClr val="000066"/>
                </a:solidFill>
              </a:rPr>
              <a:t> </a:t>
            </a:r>
            <a:endParaRPr lang="en-US" sz="1800" dirty="0" smtClean="0">
              <a:solidFill>
                <a:srgbClr val="000066"/>
              </a:solidFill>
            </a:endParaRP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“</a:t>
            </a:r>
            <a:r>
              <a:rPr lang="en-US" sz="1800" dirty="0">
                <a:solidFill>
                  <a:srgbClr val="000066"/>
                </a:solidFill>
              </a:rPr>
              <a:t>I deserved a way better FITREP</a:t>
            </a:r>
            <a:r>
              <a:rPr lang="en-US" sz="1800" dirty="0" smtClean="0">
                <a:solidFill>
                  <a:srgbClr val="000066"/>
                </a:solidFill>
              </a:rPr>
              <a:t>…”</a:t>
            </a:r>
            <a:endParaRPr lang="en-US" sz="1800" dirty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Lack </a:t>
            </a:r>
            <a:r>
              <a:rPr lang="en-US" sz="2000" dirty="0">
                <a:solidFill>
                  <a:srgbClr val="000066"/>
                </a:solidFill>
              </a:rPr>
              <a:t>of tracking system for </a:t>
            </a:r>
            <a:r>
              <a:rPr lang="en-US" sz="2000" dirty="0" smtClean="0">
                <a:solidFill>
                  <a:srgbClr val="000066"/>
                </a:solidFill>
              </a:rPr>
              <a:t>reprisals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Use a tracker; print out contact e-mails and keep them on file</a:t>
            </a:r>
            <a:endParaRPr lang="en-US" sz="1800" dirty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Lack </a:t>
            </a:r>
            <a:r>
              <a:rPr lang="en-US" sz="2000" dirty="0">
                <a:solidFill>
                  <a:srgbClr val="000066"/>
                </a:solidFill>
              </a:rPr>
              <a:t>of evidence of any command </a:t>
            </a:r>
            <a:r>
              <a:rPr lang="en-US" sz="2000" dirty="0" smtClean="0">
                <a:solidFill>
                  <a:srgbClr val="000066"/>
                </a:solidFill>
              </a:rPr>
              <a:t>training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Keep class rosters and class materials on file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Failure to destroy Request Mast applications on file after two-years</a:t>
            </a:r>
            <a:endParaRPr lang="en-US" sz="1800" dirty="0" smtClean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Failure to keep Request Mast files in a protected/locked file that only select individuals have access to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Inability to articulate the safeguards to protect Marines and Commanders from restriction and reprisal</a:t>
            </a:r>
            <a:r>
              <a:rPr lang="en-US" sz="2000" dirty="0">
                <a:solidFill>
                  <a:srgbClr val="000066"/>
                </a:solidFill>
              </a:rPr>
              <a:t/>
            </a:r>
            <a:br>
              <a:rPr lang="en-US" sz="2000" dirty="0">
                <a:solidFill>
                  <a:srgbClr val="000066"/>
                </a:solidFill>
              </a:rPr>
            </a:br>
            <a:endParaRPr lang="en-US" sz="2000" dirty="0">
              <a:solidFill>
                <a:srgbClr val="000066"/>
              </a:solidFill>
            </a:endParaRPr>
          </a:p>
          <a:p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48"/>
                </a:solidFill>
              </a:rPr>
              <a:t>18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29500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463296" y="278706"/>
            <a:ext cx="8229600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" y="1310871"/>
            <a:ext cx="8241591" cy="54729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475488" y="269081"/>
            <a:ext cx="8201025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 </a:t>
            </a:r>
            <a:r>
              <a:rPr 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717344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</a:rPr>
              <a:t>History &amp; </a:t>
            </a:r>
            <a:r>
              <a:rPr lang="en-US" dirty="0">
                <a:solidFill>
                  <a:srgbClr val="000066"/>
                </a:solidFill>
              </a:rPr>
              <a:t>p</a:t>
            </a:r>
            <a:r>
              <a:rPr lang="en-US" dirty="0" smtClean="0">
                <a:solidFill>
                  <a:srgbClr val="000066"/>
                </a:solidFill>
              </a:rPr>
              <a:t>urpose of Mast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</a:rPr>
              <a:t>Policy for Requesting Mast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</a:rPr>
              <a:t>Procedures for Requesting Mast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</a:rPr>
              <a:t>Most common findings/failures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2722" r="1521" b="3886"/>
          <a:stretch/>
        </p:blipFill>
        <p:spPr>
          <a:xfrm>
            <a:off x="1231900" y="1435100"/>
            <a:ext cx="6629400" cy="318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453671" y="249831"/>
            <a:ext cx="8239225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Mast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0970"/>
            <a:ext cx="481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Naval tradition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Commander’s interaction with ship’s </a:t>
            </a:r>
            <a:r>
              <a:rPr lang="en-US" sz="2400" dirty="0">
                <a:solidFill>
                  <a:srgbClr val="000066"/>
                </a:solidFill>
              </a:rPr>
              <a:t>c</a:t>
            </a:r>
            <a:r>
              <a:rPr lang="en-US" sz="2400" dirty="0" smtClean="0">
                <a:solidFill>
                  <a:srgbClr val="000066"/>
                </a:solidFill>
              </a:rPr>
              <a:t>rew</a:t>
            </a: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Dispense punishment</a:t>
            </a: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Present awards</a:t>
            </a:r>
          </a:p>
          <a:p>
            <a:pPr marL="341313" lvl="1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Accept grievances</a:t>
            </a:r>
            <a:endParaRPr lang="en-US" sz="2400" dirty="0">
              <a:solidFill>
                <a:srgbClr val="000066"/>
              </a:solidFill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Ship’s crew had guaranteed right to speak to their Commander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Solutions were not assured</a:t>
            </a: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9624" r="8224" b="7368"/>
          <a:stretch/>
        </p:blipFill>
        <p:spPr>
          <a:xfrm>
            <a:off x="4596388" y="1750970"/>
            <a:ext cx="4469827" cy="3763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5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472921" y="249831"/>
            <a:ext cx="8191400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Mast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8" y="1298222"/>
            <a:ext cx="9119612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Convey grievances directly to the Commander 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Provides a personal  audience with Commander*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Expedite processing of urgent concerns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Should employ the entire Chain of Command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Should not dismiss the “Chain of Concern”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Should not replace established staff functions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66"/>
                </a:solidFill>
              </a:rPr>
              <a:t>Should never supplant informal discourse</a:t>
            </a:r>
          </a:p>
          <a:p>
            <a:endParaRPr lang="en-US" sz="1600" dirty="0" smtClean="0">
              <a:solidFill>
                <a:srgbClr val="000066"/>
              </a:solidFill>
            </a:endParaRPr>
          </a:p>
          <a:p>
            <a:r>
              <a:rPr lang="en-US" sz="1600" dirty="0" smtClean="0">
                <a:solidFill>
                  <a:srgbClr val="000066"/>
                </a:solidFill>
              </a:rPr>
              <a:t>* </a:t>
            </a:r>
            <a:r>
              <a:rPr lang="en-US" sz="1500" dirty="0" smtClean="0">
                <a:solidFill>
                  <a:srgbClr val="000066"/>
                </a:solidFill>
              </a:rPr>
              <a:t>Appearance with Commander should not present a conflict of interest or affect neutrality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4"/>
          <a:stretch/>
        </p:blipFill>
        <p:spPr>
          <a:xfrm>
            <a:off x="2156059" y="4399765"/>
            <a:ext cx="5052535" cy="2372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0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24025" y="249831"/>
            <a:ext cx="8191399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Policy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1" y="3701775"/>
            <a:ext cx="5981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MCO 1700.23F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NAVMC 1700.23F (directive)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NAVMC 11296 (form)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Are there better avenues of redress?</a:t>
            </a:r>
          </a:p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</a:rPr>
              <a:t>Not appropriate for Mast:</a:t>
            </a:r>
          </a:p>
          <a:p>
            <a:pPr marL="804863" lvl="1" indent="-34766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66"/>
                </a:solidFill>
              </a:rPr>
              <a:t>Nuisance requests</a:t>
            </a:r>
          </a:p>
          <a:p>
            <a:pPr marL="804863" lvl="1" indent="-34766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66"/>
                </a:solidFill>
              </a:rPr>
              <a:t>Matters dealing w/ UCMJ or ADSEP</a:t>
            </a:r>
          </a:p>
          <a:p>
            <a:pPr marL="1262063" lvl="3" indent="-3476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C</a:t>
            </a:r>
            <a:r>
              <a:rPr lang="en-US" sz="1600" dirty="0" smtClean="0">
                <a:solidFill>
                  <a:srgbClr val="000066"/>
                </a:solidFill>
              </a:rPr>
              <a:t>ontemplated, pending, in progress, or final </a:t>
            </a:r>
          </a:p>
          <a:p>
            <a:pPr marL="804863" lvl="1" indent="-34766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66"/>
                </a:solidFill>
              </a:rPr>
              <a:t>Administrative Actions</a:t>
            </a:r>
          </a:p>
          <a:p>
            <a:pPr marL="804863" lvl="1" indent="-34766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66"/>
                </a:solidFill>
              </a:rPr>
              <a:t>Performance 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22354"/>
          <a:stretch/>
        </p:blipFill>
        <p:spPr>
          <a:xfrm>
            <a:off x="6423387" y="1365954"/>
            <a:ext cx="2698044" cy="5453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" y="1385526"/>
            <a:ext cx="60071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According to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Marine Corps Order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1700.23F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it is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the right of all Marines to directly seek assistance from, or communicate grievances to, their commanding officers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 A Marine has "the opportunity to communicate not only with his or her immediate commanding officer, but also with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any superior officer in the chain of command up to and including the Marine's commanding general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7982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24025" y="201706"/>
            <a:ext cx="8191400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Chain of Command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685" y="1339195"/>
            <a:ext cx="57667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Only Officers with </a:t>
            </a:r>
            <a:r>
              <a:rPr lang="en-US" sz="2400" dirty="0" err="1" smtClean="0">
                <a:solidFill>
                  <a:srgbClr val="000066"/>
                </a:solidFill>
              </a:rPr>
              <a:t>NJP</a:t>
            </a:r>
            <a:r>
              <a:rPr lang="en-US" sz="2400" dirty="0" smtClean="0">
                <a:solidFill>
                  <a:srgbClr val="000066"/>
                </a:solidFill>
              </a:rPr>
              <a:t> Authority</a:t>
            </a:r>
          </a:p>
          <a:p>
            <a:pPr lvl="1"/>
            <a:r>
              <a:rPr lang="en-US" sz="2000" b="0" i="1" dirty="0" smtClean="0">
                <a:solidFill>
                  <a:srgbClr val="000066"/>
                </a:solidFill>
              </a:rPr>
              <a:t>may be </a:t>
            </a:r>
            <a:r>
              <a:rPr lang="en-US" sz="2000" b="0" i="1" dirty="0" err="1" smtClean="0">
                <a:solidFill>
                  <a:srgbClr val="000066"/>
                </a:solidFill>
              </a:rPr>
              <a:t>I&amp;I</a:t>
            </a:r>
            <a:r>
              <a:rPr lang="en-US" sz="2000" b="0" i="1" dirty="0" smtClean="0">
                <a:solidFill>
                  <a:srgbClr val="000066"/>
                </a:solidFill>
              </a:rPr>
              <a:t>, OIC, or Acting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Up to First  General Officer</a:t>
            </a:r>
          </a:p>
          <a:p>
            <a:pPr lvl="1"/>
            <a:r>
              <a:rPr lang="en-US" sz="2000" b="0" i="1" dirty="0" smtClean="0">
                <a:solidFill>
                  <a:srgbClr val="000066"/>
                </a:solidFill>
              </a:rPr>
              <a:t>or designated O-6 with GCMCA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Commanders may be bypassed</a:t>
            </a:r>
          </a:p>
          <a:p>
            <a:pPr lvl="1"/>
            <a:r>
              <a:rPr lang="en-US" sz="2000" b="0" i="1" dirty="0" smtClean="0">
                <a:solidFill>
                  <a:srgbClr val="000066"/>
                </a:solidFill>
              </a:rPr>
              <a:t>only for cause, presented in writing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All Commanders must attempt to resolve grievances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Petitioner may withdraw request and accept resolution at </a:t>
            </a:r>
            <a:r>
              <a:rPr lang="en-US" sz="2400" dirty="0">
                <a:solidFill>
                  <a:srgbClr val="000066"/>
                </a:solidFill>
              </a:rPr>
              <a:t>any </a:t>
            </a:r>
            <a:r>
              <a:rPr lang="en-US" sz="2400" dirty="0" smtClean="0">
                <a:solidFill>
                  <a:srgbClr val="000066"/>
                </a:solidFill>
              </a:rPr>
              <a:t>level</a:t>
            </a:r>
            <a:endParaRPr lang="en-US" sz="2400" b="0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0066"/>
                </a:solidFill>
              </a:rPr>
              <a:t>CG’s</a:t>
            </a:r>
            <a:r>
              <a:rPr lang="en-US" sz="2400" dirty="0" smtClean="0">
                <a:solidFill>
                  <a:srgbClr val="000066"/>
                </a:solidFill>
              </a:rPr>
              <a:t> Eyes Only</a:t>
            </a:r>
          </a:p>
          <a:p>
            <a:pPr lvl="1"/>
            <a:r>
              <a:rPr lang="en-US" sz="2000" b="0" i="1" dirty="0" smtClean="0">
                <a:solidFill>
                  <a:srgbClr val="000066"/>
                </a:solidFill>
              </a:rPr>
              <a:t>must be explained in writing </a:t>
            </a:r>
          </a:p>
          <a:p>
            <a:pPr lvl="1"/>
            <a:r>
              <a:rPr lang="en-US" sz="2000" b="0" i="1" dirty="0" smtClean="0">
                <a:solidFill>
                  <a:srgbClr val="000066"/>
                </a:solidFill>
              </a:rPr>
              <a:t>usually facilitated by CIGs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Denials by designated Commander</a:t>
            </a:r>
          </a:p>
          <a:p>
            <a:pPr lvl="1"/>
            <a:r>
              <a:rPr lang="en-US" sz="2000" b="0" i="1" dirty="0" smtClean="0">
                <a:solidFill>
                  <a:srgbClr val="000066"/>
                </a:solidFill>
              </a:rPr>
              <a:t>submit denial reports via Chain to CG</a:t>
            </a:r>
          </a:p>
          <a:p>
            <a:pPr lvl="1"/>
            <a:r>
              <a:rPr lang="en-US" sz="2000" b="0" i="1" dirty="0" smtClean="0">
                <a:solidFill>
                  <a:srgbClr val="000066"/>
                </a:solidFill>
              </a:rPr>
              <a:t>In-person explanations not required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5" y="4946694"/>
            <a:ext cx="1579537" cy="1210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0" y="3789958"/>
            <a:ext cx="1014201" cy="1014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4" y="2642018"/>
            <a:ext cx="1147940" cy="1147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35368" r="47429" b="34962"/>
          <a:stretch/>
        </p:blipFill>
        <p:spPr>
          <a:xfrm>
            <a:off x="1647028" y="1632137"/>
            <a:ext cx="1309268" cy="92338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 bwMode="auto">
          <a:xfrm>
            <a:off x="1659860" y="2642018"/>
            <a:ext cx="1555523" cy="3354666"/>
          </a:xfrm>
          <a:prstGeom prst="upArrow">
            <a:avLst/>
          </a:prstGeom>
          <a:gradFill>
            <a:gsLst>
              <a:gs pos="0">
                <a:srgbClr val="C00000"/>
              </a:gs>
              <a:gs pos="49184">
                <a:srgbClr val="FFFF00"/>
              </a:gs>
              <a:gs pos="36000">
                <a:srgbClr val="FF0000"/>
              </a:gs>
              <a:gs pos="100000">
                <a:srgbClr val="FFFF00"/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33651" y="240206"/>
            <a:ext cx="8210349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324758"/>
            <a:ext cx="91154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0066"/>
                </a:solidFill>
              </a:rPr>
              <a:t>NAVMC</a:t>
            </a:r>
            <a:r>
              <a:rPr lang="en-US" sz="2400" dirty="0" smtClean="0">
                <a:solidFill>
                  <a:srgbClr val="000066"/>
                </a:solidFill>
              </a:rPr>
              <a:t> 11296 (6-97)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Filled out, signed, &amp; dated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Role of the Applicant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Be a truthful provider of facts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Cover letter if sealed request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Role of the “Chain of Concern”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Expedite request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/>
              <a:t>Do not try to resolve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Role of the Chain of Command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Expedite audience with the Commander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Try to resolve at the lowest level of command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Explain disposition, delays, and denials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Forward-up if required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Report to CG any denials within one working week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If there is a denial, it must be explained to the Applicant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1" dirty="0" smtClean="0">
                <a:solidFill>
                  <a:srgbClr val="000066"/>
                </a:solidFill>
              </a:rPr>
              <a:t>Personal explanations not required (especially if a conflict of interest exists)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466">
            <a:off x="6288037" y="1647556"/>
            <a:ext cx="2385709" cy="2980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234">
            <a:off x="5399295" y="1585527"/>
            <a:ext cx="2299707" cy="2882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43275" y="249831"/>
            <a:ext cx="8172149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2549"/>
            <a:ext cx="5239580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42875" y="2257425"/>
            <a:ext cx="5239580" cy="285750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2875" y="4705350"/>
            <a:ext cx="5239580" cy="933450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62225" y="6172200"/>
            <a:ext cx="2820230" cy="285750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5800725" y="1307594"/>
            <a:ext cx="3000375" cy="895350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Personal,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 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ontact, and biographical data.</a:t>
            </a:r>
          </a:p>
        </p:txBody>
      </p:sp>
      <p:sp>
        <p:nvSpPr>
          <p:cNvPr id="15" name="Left Arrow 14"/>
          <p:cNvSpPr/>
          <p:nvPr/>
        </p:nvSpPr>
        <p:spPr bwMode="auto">
          <a:xfrm rot="471948">
            <a:off x="5372099" y="2216149"/>
            <a:ext cx="3000374" cy="882651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chemeClr val="tx1"/>
                </a:solidFill>
                <a:effectLst/>
              </a:rPr>
              <a:t>What Commander is requested?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585614">
            <a:off x="5393364" y="3397059"/>
            <a:ext cx="3000375" cy="895350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FFC000"/>
                </a:solidFill>
                <a:effectLst/>
              </a:rPr>
              <a:t>What is the problem?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 rot="21324077">
            <a:off x="5416479" y="4508499"/>
            <a:ext cx="3000375" cy="895350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chemeClr val="tx1"/>
                </a:solidFill>
                <a:effectLst/>
              </a:rPr>
              <a:t>What is the desired “solution”?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Left Arrow 17"/>
          <p:cNvSpPr/>
          <p:nvPr/>
        </p:nvSpPr>
        <p:spPr bwMode="auto">
          <a:xfrm rot="21037636">
            <a:off x="5447540" y="5510676"/>
            <a:ext cx="3039235" cy="1090149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chemeClr val="tx1"/>
                </a:solidFill>
                <a:effectLst/>
              </a:rPr>
              <a:t>Legal affidavit must be signed and dated.  “Starts the Clock”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5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12238" y="45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924025" y="240206"/>
            <a:ext cx="8191400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Mast Procedure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486775" y="6457950"/>
            <a:ext cx="628650" cy="3619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21E0E-9D53-4E9B-A956-8A276E6853E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4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1376362"/>
            <a:ext cx="4418589" cy="5347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095499" y="4481511"/>
            <a:ext cx="2316739" cy="252413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87574" y="5376861"/>
            <a:ext cx="2316739" cy="252413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8875" y="6303168"/>
            <a:ext cx="1983363" cy="252413"/>
          </a:xfrm>
          <a:prstGeom prst="rect">
            <a:avLst/>
          </a:prstGeom>
          <a:solidFill>
            <a:srgbClr val="FFFF00">
              <a:alpha val="25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4519611" y="1461343"/>
            <a:ext cx="3000375" cy="895350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FFC000"/>
                </a:solidFill>
                <a:effectLst/>
              </a:rPr>
              <a:t>How did each Commander engage?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21127618">
            <a:off x="4595925" y="2541127"/>
            <a:ext cx="3609817" cy="1069342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FFC000"/>
                </a:solidFill>
                <a:effectLst/>
              </a:rPr>
              <a:t>Final disposition; issue may not be resolved immediately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21201571">
            <a:off x="4419544" y="3831804"/>
            <a:ext cx="4511686" cy="1083598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chemeClr val="tx1"/>
                </a:solidFill>
                <a:effectLst/>
              </a:rPr>
              <a:t>Final Commander to engage with Applicant. Sign &amp; date, stops the clock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21251777">
            <a:off x="4474187" y="4965704"/>
            <a:ext cx="3000375" cy="895350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u="sng" dirty="0" smtClean="0">
                <a:solidFill>
                  <a:schemeClr val="tx1"/>
                </a:solidFill>
                <a:effectLst/>
              </a:rPr>
              <a:t>Applicant 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selects one acknowledgement.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4900645" y="5962650"/>
            <a:ext cx="3000375" cy="895350"/>
          </a:xfrm>
          <a:prstGeom prst="leftArrow">
            <a:avLst>
              <a:gd name="adj1" fmla="val 74880"/>
              <a:gd name="adj2" fmla="val 50000"/>
            </a:avLst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55600" dist="152400" dir="2700000" sx="106000" sy="106000" algn="tl" rotWithShape="0">
              <a:prstClr val="black">
                <a:alpha val="54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chemeClr val="tx1"/>
                </a:solidFill>
                <a:effectLst/>
              </a:rPr>
              <a:t>Applicant and witness sign and date.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44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al Interest Template">
  <a:themeElements>
    <a:clrScheme name="Special Interes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pecial Interes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25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>
          <a:outerShdw dist="20000" dir="5400000" rotWithShape="0">
            <a:srgbClr val="000000">
              <a:alpha val="37999"/>
            </a:srgb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>
          <a:outerShdw dist="20000" dir="5400000" rotWithShape="0">
            <a:srgbClr val="000000">
              <a:alpha val="37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ecial Interes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Interes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Interes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Interes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Interes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Interes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Interes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4C73846804B944A46B2C57A0AB34A3" ma:contentTypeVersion="5" ma:contentTypeDescription="Create a new document." ma:contentTypeScope="" ma:versionID="8c864e89c3940da2275a598c4c4213bd">
  <xsd:schema xmlns:xsd="http://www.w3.org/2001/XMLSchema" xmlns:xs="http://www.w3.org/2001/XMLSchema" xmlns:p="http://schemas.microsoft.com/office/2006/metadata/properties" xmlns:ns2="b68a15a4-534c-4108-aa59-13a3e26c91a2" targetNamespace="http://schemas.microsoft.com/office/2006/metadata/properties" ma:root="true" ma:fieldsID="38a9e8976c830d582be30691ea54923b" ns2:_="">
    <xsd:import namespace="b68a15a4-534c-4108-aa59-13a3e26c91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a15a4-534c-4108-aa59-13a3e26c9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CF0107-F9FB-41AD-8E5F-781C27DFAD5B}"/>
</file>

<file path=customXml/itemProps2.xml><?xml version="1.0" encoding="utf-8"?>
<ds:datastoreItem xmlns:ds="http://schemas.openxmlformats.org/officeDocument/2006/customXml" ds:itemID="{58FF1652-DCBB-4F0F-8402-A835AF24BF75}"/>
</file>

<file path=customXml/itemProps3.xml><?xml version="1.0" encoding="utf-8"?>
<ds:datastoreItem xmlns:ds="http://schemas.openxmlformats.org/officeDocument/2006/customXml" ds:itemID="{619428FA-ACE1-488F-BBB5-12C3B6DF3F97}"/>
</file>

<file path=customXml/itemProps4.xml><?xml version="1.0" encoding="utf-8"?>
<ds:datastoreItem xmlns:ds="http://schemas.openxmlformats.org/officeDocument/2006/customXml" ds:itemID="{5E5ED598-C3B8-4944-A120-53C335270767}"/>
</file>

<file path=customXml/itemProps5.xml><?xml version="1.0" encoding="utf-8"?>
<ds:datastoreItem xmlns:ds="http://schemas.openxmlformats.org/officeDocument/2006/customXml" ds:itemID="{49DCD7B0-0624-4DDC-8225-D867AD9DF487}"/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C:\WINNT\Profiles\brooksre\Application Data\Microsoft\Templates\TEMPLATEBODY.pot</Template>
  <TotalTime>57915</TotalTime>
  <Words>983</Words>
  <Application>Microsoft Office PowerPoint</Application>
  <PresentationFormat>On-screen Show (4:3)</PresentationFormat>
  <Paragraphs>162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Courier New</vt:lpstr>
      <vt:lpstr>OCR A Extended</vt:lpstr>
      <vt:lpstr>Times New Roman</vt:lpstr>
      <vt:lpstr>Wingdings</vt:lpstr>
      <vt:lpstr>Special Interest Template</vt:lpstr>
      <vt:lpstr>Document</vt:lpstr>
      <vt:lpstr>Commander’s Request Mast Program  Updated January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Common Findings/Failures in Request Mast Programs</vt:lpstr>
      <vt:lpstr>PowerPoint Presentation</vt:lpstr>
    </vt:vector>
  </TitlesOfParts>
  <Company>usmc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 Mast Class IGMC</dc:title>
  <dc:creator>Col Damien M Marsh</dc:creator>
  <cp:lastModifiedBy>Starnes CIV Louis T</cp:lastModifiedBy>
  <cp:revision>1603</cp:revision>
  <cp:lastPrinted>2014-01-23T20:34:10Z</cp:lastPrinted>
  <dcterms:created xsi:type="dcterms:W3CDTF">2000-07-21T18:28:33Z</dcterms:created>
  <dcterms:modified xsi:type="dcterms:W3CDTF">2019-04-04T17:11:13Z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0x010100E54C73846804B944A46B2C57A0AB34A3</vt:lpwstr>
  </property>
  <property fmtid="{D5CDD505-2E9C-101B-9397-08002B2CF9AE}" pid="3" name="_dlc_DocIdItemGuid">
    <vt:lpwstr>671ca7ea-c1dd-46f1-8c5e-b843a761fad8</vt:lpwstr>
  </property>
  <property fmtid="{D5CDD505-2E9C-101B-9397-08002B2CF9AE}" pid="4" name="Order">
    <vt:r8>400</vt:r8>
  </property>
</Properties>
</file>