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Ballard Maj Daniel R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5072" autoAdjust="0"/>
  </p:normalViewPr>
  <p:slideViewPr>
    <p:cSldViewPr>
      <p:cViewPr varScale="1">
        <p:scale>
          <a:sx n="107" d="100"/>
          <a:sy n="107" d="100"/>
        </p:scale>
        <p:origin x="7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918" y="1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/>
          <a:lstStyle>
            <a:lvl1pPr algn="r">
              <a:defRPr sz="1200"/>
            </a:lvl1pPr>
          </a:lstStyle>
          <a:p>
            <a:fld id="{F602DC98-46D4-4AC3-83E1-457A5DFC0DF4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57932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918" y="8757932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 anchor="b"/>
          <a:lstStyle>
            <a:lvl1pPr algn="r">
              <a:defRPr sz="1200"/>
            </a:lvl1pPr>
          </a:lstStyle>
          <a:p>
            <a:fld id="{D8DCDF8E-31BE-426C-8BCB-72C9E9906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75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7" y="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/>
          <a:lstStyle>
            <a:lvl1pPr algn="r">
              <a:defRPr sz="1200"/>
            </a:lvl1pPr>
          </a:lstStyle>
          <a:p>
            <a:fld id="{7D921CAF-2726-4B62-8D9D-5AF8F4BEA1D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0563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9" tIns="46149" rIns="92299" bIns="461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6"/>
            <a:ext cx="5547360" cy="4149090"/>
          </a:xfrm>
          <a:prstGeom prst="rect">
            <a:avLst/>
          </a:prstGeom>
        </p:spPr>
        <p:txBody>
          <a:bodyPr vert="horz" lIns="92299" tIns="46149" rIns="92299" bIns="461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7" y="875759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 anchor="b"/>
          <a:lstStyle>
            <a:lvl1pPr algn="r">
              <a:defRPr sz="1200"/>
            </a:lvl1pPr>
          </a:lstStyle>
          <a:p>
            <a:fld id="{849408D4-2F2D-40BD-B57C-656AE4AF8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4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408D4-2F2D-40BD-B57C-656AE4AF85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97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25CA-9420-45F8-A838-CA0AE12DAF24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6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F493-51A2-455B-A9DB-D667C0AFCFAF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7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17BF-4E24-426B-B9B6-6159F7057785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1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916E7-4FB8-4690-8C2F-077A0765D3A2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2168-C2D3-4C45-9F0D-0FDF38951E86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1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CCA9-28D0-4C50-A98B-B52BB288DC4B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BDEC-0CC2-4B09-A74F-E4D6E4FC784A}" type="datetime1">
              <a:rPr lang="en-US" smtClean="0"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7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E50B5-D92E-47D6-BDD9-700E333F5DAC}" type="datetime1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D0D4-1B13-4866-B227-EBD249DA7FDC}" type="datetime1">
              <a:rPr lang="en-US" smtClean="0"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8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C400-FABB-4B26-B65B-3ABC3871A813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6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A062-16B4-4B38-8229-594B518AFFF1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5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CE18F-DCF2-40CE-87D3-793B6E8A5092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8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629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 smtClean="0"/>
              <a:t>“No Bystanders” </a:t>
            </a:r>
            <a:r>
              <a:rPr lang="en-US" sz="1400" b="1" dirty="0"/>
              <a:t>Tactical Decision Game (TDG) </a:t>
            </a:r>
            <a:r>
              <a:rPr lang="en-US" sz="1400" b="1" dirty="0" smtClean="0"/>
              <a:t>Suicide</a:t>
            </a:r>
          </a:p>
          <a:p>
            <a:pPr marL="0" indent="0" algn="ctr">
              <a:buNone/>
            </a:pPr>
            <a:r>
              <a:rPr lang="en-US" sz="1400" b="1" dirty="0" smtClean="0"/>
              <a:t>Resources and References</a:t>
            </a:r>
            <a:endParaRPr lang="en-US" sz="1400" dirty="0" smtClean="0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4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Resources: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cs typeface="Calibri" panose="020F0502020204030204" pitchFamily="34" charset="0"/>
              </a:rPr>
              <a:t>Chain of Command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cs typeface="Calibri" panose="020F0502020204030204" pitchFamily="34" charset="0"/>
              </a:rPr>
              <a:t>Chaplain and Military Family Life Counselor (</a:t>
            </a:r>
            <a:r>
              <a:rPr lang="en-US" sz="1400" dirty="0" err="1" smtClean="0">
                <a:cs typeface="Calibri" panose="020F0502020204030204" pitchFamily="34" charset="0"/>
              </a:rPr>
              <a:t>MFLC</a:t>
            </a:r>
            <a:r>
              <a:rPr lang="en-US" sz="1400" dirty="0" smtClean="0">
                <a:cs typeface="Calibri" panose="020F0502020204030204" pitchFamily="34" charset="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cs typeface="Calibri" panose="020F0502020204030204" pitchFamily="34" charset="0"/>
              </a:rPr>
              <a:t>OSCAR Providers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Marine Corps </a:t>
            </a:r>
            <a:r>
              <a:rPr lang="en-US" sz="14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DSTRESS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Line:  </a:t>
            </a:r>
            <a:r>
              <a:rPr lang="en-US" sz="1400" dirty="0" smtClean="0"/>
              <a:t>24 hour phone, chat, and Skype line that provides counseling services with a “Marine to Marine” approach.  Choose to speak with a trained counselor, veteran, or spouse of a veteran.  </a:t>
            </a:r>
          </a:p>
          <a:p>
            <a:pPr lvl="1">
              <a:spcBef>
                <a:spcPts val="0"/>
              </a:spcBef>
            </a:pP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Phone Number: 1-877-476-7734</a:t>
            </a:r>
          </a:p>
          <a:p>
            <a:pPr lvl="1">
              <a:spcBef>
                <a:spcPts val="0"/>
              </a:spcBef>
            </a:pP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Website:  </a:t>
            </a:r>
            <a:r>
              <a:rPr lang="en-US" sz="14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www.dstressline.com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National Suicide Prevention Lifeline</a:t>
            </a:r>
          </a:p>
          <a:p>
            <a:pPr lvl="1">
              <a:spcBef>
                <a:spcPts val="0"/>
              </a:spcBef>
            </a:pP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Phone Number: 1-800-273-8255 (TALK)</a:t>
            </a:r>
          </a:p>
          <a:p>
            <a:pPr lvl="1">
              <a:spcBef>
                <a:spcPts val="0"/>
              </a:spcBef>
            </a:pP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Website: </a:t>
            </a:r>
            <a:r>
              <a:rPr lang="en-US" sz="14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www.suicidepreventionlifeline.org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cs typeface="Calibri" panose="020F0502020204030204" pitchFamily="34" charset="0"/>
              </a:rPr>
              <a:t>Community Counseling Center 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cs typeface="Calibri" panose="020F0502020204030204" pitchFamily="34" charset="0"/>
              </a:rPr>
              <a:t>Marine Corps Community Services Classes – Individual and unit classes:</a:t>
            </a:r>
          </a:p>
          <a:p>
            <a:pPr lvl="1">
              <a:spcBef>
                <a:spcPts val="0"/>
              </a:spcBef>
            </a:pPr>
            <a:r>
              <a:rPr lang="en-US" sz="1400" dirty="0" smtClean="0">
                <a:cs typeface="Calibri" panose="020F0502020204030204" pitchFamily="34" charset="0"/>
              </a:rPr>
              <a:t>Website:  </a:t>
            </a:r>
            <a:r>
              <a:rPr lang="en-US" sz="1400" i="1" dirty="0" smtClean="0">
                <a:cs typeface="Calibri" panose="020F0502020204030204" pitchFamily="34" charset="0"/>
              </a:rPr>
              <a:t>www.mccslejeune-newriver.com, www.mccscherrypoint.com, </a:t>
            </a:r>
            <a:r>
              <a:rPr lang="en-US" sz="1400" dirty="0" smtClean="0">
                <a:cs typeface="Calibri" panose="020F0502020204030204" pitchFamily="34" charset="0"/>
              </a:rPr>
              <a:t>or</a:t>
            </a:r>
            <a:r>
              <a:rPr lang="en-US" sz="1400" i="1" dirty="0" smtClean="0">
                <a:cs typeface="Calibri" panose="020F0502020204030204" pitchFamily="34" charset="0"/>
              </a:rPr>
              <a:t> www.mccs-sc.com </a:t>
            </a:r>
          </a:p>
          <a:p>
            <a:pPr lvl="1">
              <a:spcBef>
                <a:spcPts val="0"/>
              </a:spcBef>
            </a:pPr>
            <a:r>
              <a:rPr lang="en-US" sz="1400" dirty="0" smtClean="0">
                <a:cs typeface="Calibri" panose="020F0502020204030204" pitchFamily="34" charset="0"/>
              </a:rPr>
              <a:t>Coping Skills and Strategies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>
                <a:cs typeface="Calibri" panose="020F0502020204030204" pitchFamily="34" charset="0"/>
              </a:rPr>
              <a:t>Developing a Healthy Relationship with Money and Work</a:t>
            </a:r>
          </a:p>
          <a:p>
            <a:pPr lvl="1">
              <a:spcBef>
                <a:spcPts val="0"/>
              </a:spcBef>
            </a:pPr>
            <a:r>
              <a:rPr lang="en-US" sz="1400" dirty="0" smtClean="0">
                <a:cs typeface="Calibri" panose="020F0502020204030204" pitchFamily="34" charset="0"/>
              </a:rPr>
              <a:t>Creating Connections in Relationships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>
                <a:cs typeface="Calibri" panose="020F0502020204030204" pitchFamily="34" charset="0"/>
              </a:rPr>
              <a:t>Building Bearing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II 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MEF Suicide Prevention SharePoint 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Site</a:t>
            </a:r>
          </a:p>
          <a:p>
            <a:pPr lvl="1">
              <a:spcBef>
                <a:spcPts val="0"/>
              </a:spcBef>
            </a:pPr>
            <a:r>
              <a:rPr lang="en-US" sz="14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https</a:t>
            </a:r>
            <a:r>
              <a:rPr lang="en-US" sz="1400" i="1" dirty="0">
                <a:ea typeface="Calibri" panose="020F0502020204030204" pitchFamily="34" charset="0"/>
                <a:cs typeface="Times New Roman" panose="02020603050405020304" pitchFamily="18" charset="0"/>
              </a:rPr>
              <a:t>://eis.usmc.mil/sites/IIMEF/G10/SitePages/Suicide%20Prevention.aspx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II 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MEF Combat and Operational Stress Control (COSC) SharePoint 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Site</a:t>
            </a:r>
          </a:p>
          <a:p>
            <a:pPr lvl="1">
              <a:spcBef>
                <a:spcPts val="0"/>
              </a:spcBef>
            </a:pPr>
            <a:r>
              <a:rPr lang="en-US" sz="1400" i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https</a:t>
            </a:r>
            <a:r>
              <a:rPr lang="en-US" sz="1400" i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://</a:t>
            </a:r>
            <a:r>
              <a:rPr lang="en-US" sz="1400" i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eis.usmc.mil/sites/IIMEF/G10/SitePages/Combat%20and%20Operational%20Stress%20Control.aspx</a:t>
            </a:r>
            <a:endParaRPr lang="en-US" sz="1400" i="1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4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References:</a:t>
            </a:r>
            <a:endParaRPr lang="en-US" sz="1400" dirty="0" smtClean="0"/>
          </a:p>
          <a:p>
            <a:pPr>
              <a:spcBef>
                <a:spcPts val="0"/>
              </a:spcBef>
            </a:pPr>
            <a:r>
              <a:rPr lang="en-US" sz="1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MCO</a:t>
            </a:r>
            <a:r>
              <a:rPr lang="en-US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 1720.2:  Marine Corps Suicide Prevention Program</a:t>
            </a:r>
            <a:endParaRPr lang="en-US" sz="1400" dirty="0" smtClean="0"/>
          </a:p>
          <a:p>
            <a:pPr>
              <a:spcBef>
                <a:spcPts val="0"/>
              </a:spcBef>
            </a:pPr>
            <a:r>
              <a:rPr lang="en-US" sz="1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MCO</a:t>
            </a:r>
            <a:r>
              <a:rPr lang="en-US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 5351.1:  Combat 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and Operational Stress Control Program</a:t>
            </a: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 err="1">
                <a:ea typeface="Calibri" panose="020F0502020204030204" pitchFamily="34" charset="0"/>
                <a:cs typeface="Calibri" panose="020F0502020204030204" pitchFamily="34" charset="0"/>
              </a:rPr>
              <a:t>MARADMIN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652/16:  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Implementation of Unit Marine Awareness and Prevention Integrated Training </a:t>
            </a:r>
            <a:r>
              <a:rPr lang="en-US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2.0</a:t>
            </a:r>
            <a:endParaRPr lang="en-US" sz="1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95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9753</TotalTime>
  <Words>41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elizabeth.johnson</dc:creator>
  <cp:lastModifiedBy>Bateman GySgt Phillip M</cp:lastModifiedBy>
  <cp:revision>208</cp:revision>
  <cp:lastPrinted>2019-03-18T19:30:54Z</cp:lastPrinted>
  <dcterms:created xsi:type="dcterms:W3CDTF">2014-06-25T15:35:49Z</dcterms:created>
  <dcterms:modified xsi:type="dcterms:W3CDTF">2019-09-18T17:53:49Z</dcterms:modified>
</cp:coreProperties>
</file>